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75" r:id="rId6"/>
    <p:sldId id="276" r:id="rId7"/>
    <p:sldId id="260" r:id="rId8"/>
    <p:sldId id="261" r:id="rId9"/>
    <p:sldId id="262" r:id="rId10"/>
    <p:sldId id="263" r:id="rId11"/>
    <p:sldId id="264" r:id="rId12"/>
    <p:sldId id="265" r:id="rId13"/>
    <p:sldId id="266" r:id="rId14"/>
    <p:sldId id="267" r:id="rId15"/>
    <p:sldId id="268" r:id="rId16"/>
    <p:sldId id="269" r:id="rId17"/>
    <p:sldId id="271" r:id="rId18"/>
    <p:sldId id="272" r:id="rId19"/>
    <p:sldId id="273" r:id="rId20"/>
    <p:sldId id="274"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3" autoAdjust="0"/>
    <p:restoredTop sz="94660"/>
  </p:normalViewPr>
  <p:slideViewPr>
    <p:cSldViewPr snapToGrid="0">
      <p:cViewPr varScale="1">
        <p:scale>
          <a:sx n="73" d="100"/>
          <a:sy n="73" d="100"/>
        </p:scale>
        <p:origin x="33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3135FBF-826F-4248-94DD-920761018401}" type="datetimeFigureOut">
              <a:rPr lang="ru-RU" smtClean="0"/>
              <a:t>07.11.2025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80B9A0-A5EE-438B-8AA1-5A1526AB8EEF}"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3135FBF-826F-4248-94DD-920761018401}" type="datetimeFigureOut">
              <a:rPr lang="ru-RU" smtClean="0"/>
              <a:t>07.11.2025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80B9A0-A5EE-438B-8AA1-5A1526AB8EEF}"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3135FBF-826F-4248-94DD-920761018401}" type="datetimeFigureOut">
              <a:rPr lang="ru-RU" smtClean="0"/>
              <a:t>07.11.2025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80B9A0-A5EE-438B-8AA1-5A1526AB8EEF}"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3135FBF-826F-4248-94DD-920761018401}" type="datetimeFigureOut">
              <a:rPr lang="ru-RU" smtClean="0"/>
              <a:t>07.11.2025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80B9A0-A5EE-438B-8AA1-5A1526AB8EEF}"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3135FBF-826F-4248-94DD-920761018401}" type="datetimeFigureOut">
              <a:rPr lang="ru-RU" smtClean="0"/>
              <a:t>07.11.2025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80B9A0-A5EE-438B-8AA1-5A1526AB8EEF}"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3135FBF-826F-4248-94DD-920761018401}" type="datetimeFigureOut">
              <a:rPr lang="ru-RU" smtClean="0"/>
              <a:t>07.11.2025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380B9A0-A5EE-438B-8AA1-5A1526AB8EEF}"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3135FBF-826F-4248-94DD-920761018401}" type="datetimeFigureOut">
              <a:rPr lang="ru-RU" smtClean="0"/>
              <a:t>07.11.2025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380B9A0-A5EE-438B-8AA1-5A1526AB8EEF}"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3135FBF-826F-4248-94DD-920761018401}" type="datetimeFigureOut">
              <a:rPr lang="ru-RU" smtClean="0"/>
              <a:t>07.11.2025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380B9A0-A5EE-438B-8AA1-5A1526AB8EEF}"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3135FBF-826F-4248-94DD-920761018401}" type="datetimeFigureOut">
              <a:rPr lang="ru-RU" smtClean="0"/>
              <a:t>07.11.2025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380B9A0-A5EE-438B-8AA1-5A1526AB8EEF}"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3135FBF-826F-4248-94DD-920761018401}" type="datetimeFigureOut">
              <a:rPr lang="ru-RU" smtClean="0"/>
              <a:t>07.11.2025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380B9A0-A5EE-438B-8AA1-5A1526AB8EEF}"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3135FBF-826F-4248-94DD-920761018401}" type="datetimeFigureOut">
              <a:rPr lang="ru-RU" smtClean="0"/>
              <a:t>07.11.2025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380B9A0-A5EE-438B-8AA1-5A1526AB8EEF}"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35FBF-826F-4248-94DD-920761018401}" type="datetimeFigureOut">
              <a:rPr lang="ru-RU" smtClean="0"/>
              <a:t>07.11.2025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0B9A0-A5EE-438B-8AA1-5A1526AB8EEF}"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570921" y="497541"/>
            <a:ext cx="5997462" cy="2046876"/>
          </a:xfrm>
        </p:spPr>
        <p:txBody>
          <a:bodyPr>
            <a:normAutofit/>
          </a:bodyPr>
          <a:lstStyle/>
          <a:p>
            <a:r>
              <a:rPr lang="kk-KZ" sz="1800" dirty="0" smtClean="0">
                <a:latin typeface="Times New Roman" pitchFamily="18" charset="0"/>
                <a:cs typeface="Times New Roman" pitchFamily="18" charset="0"/>
              </a:rPr>
              <a:t/>
            </a:r>
            <a:br>
              <a:rPr lang="kk-KZ" sz="1800" dirty="0" smtClean="0">
                <a:latin typeface="Times New Roman" pitchFamily="18" charset="0"/>
                <a:cs typeface="Times New Roman" pitchFamily="18" charset="0"/>
              </a:rPr>
            </a:br>
            <a:endParaRPr lang="ru-RU" sz="1800"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350402" y="305008"/>
            <a:ext cx="1635152" cy="1662051"/>
          </a:xfrm>
          <a:prstGeom prst="rect">
            <a:avLst/>
          </a:prstGeom>
        </p:spPr>
      </p:pic>
      <p:sp>
        <p:nvSpPr>
          <p:cNvPr id="11" name="TextBox 10"/>
          <p:cNvSpPr txBox="1"/>
          <p:nvPr/>
        </p:nvSpPr>
        <p:spPr>
          <a:xfrm>
            <a:off x="2570920" y="3429000"/>
            <a:ext cx="8166749" cy="369332"/>
          </a:xfrm>
          <a:prstGeom prst="rect">
            <a:avLst/>
          </a:prstGeom>
          <a:noFill/>
        </p:spPr>
        <p:txBody>
          <a:bodyPr wrap="square" rtlCol="0">
            <a:spAutoFit/>
          </a:bodyPr>
          <a:lstStyle/>
          <a:p>
            <a:r>
              <a:rPr lang="ru-RU" b="1" dirty="0" smtClean="0">
                <a:latin typeface="Times New Roman" panose="02020603050405020304" pitchFamily="18" charset="0"/>
                <a:ea typeface="Segoe UI Black" panose="020B0A02040204020203" pitchFamily="34" charset="0"/>
                <a:cs typeface="Times New Roman" panose="02020603050405020304" pitchFamily="18" charset="0"/>
              </a:rPr>
              <a:t>ТАҚЫРЫБЫ:</a:t>
            </a:r>
            <a:r>
              <a:rPr lang="ru-RU" dirty="0" smtClean="0">
                <a:latin typeface="Times New Roman" panose="02020603050405020304" pitchFamily="18" charset="0"/>
                <a:ea typeface="Segoe UI Black" panose="020B0A02040204020203" pitchFamily="34" charset="0"/>
                <a:cs typeface="Times New Roman" panose="02020603050405020304" pitchFamily="18" charset="0"/>
              </a:rPr>
              <a:t> </a:t>
            </a:r>
            <a:r>
              <a:rPr lang="ru-RU" dirty="0" err="1">
                <a:latin typeface="Times New Roman" panose="02020603050405020304" pitchFamily="18" charset="0"/>
                <a:ea typeface="Segoe UI Black" panose="020B0A02040204020203" pitchFamily="34" charset="0"/>
                <a:cs typeface="Times New Roman" panose="02020603050405020304" pitchFamily="18" charset="0"/>
              </a:rPr>
              <a:t>Далалық</a:t>
            </a:r>
            <a:r>
              <a:rPr lang="ru-RU" dirty="0">
                <a:latin typeface="Times New Roman" panose="02020603050405020304" pitchFamily="18" charset="0"/>
                <a:ea typeface="Segoe UI Black" panose="020B0A02040204020203" pitchFamily="34" charset="0"/>
                <a:cs typeface="Times New Roman" panose="02020603050405020304" pitchFamily="18" charset="0"/>
              </a:rPr>
              <a:t> </a:t>
            </a:r>
            <a:r>
              <a:rPr lang="ru-RU" dirty="0" err="1">
                <a:latin typeface="Times New Roman" panose="02020603050405020304" pitchFamily="18" charset="0"/>
                <a:ea typeface="Segoe UI Black" panose="020B0A02040204020203" pitchFamily="34" charset="0"/>
                <a:cs typeface="Times New Roman" panose="02020603050405020304" pitchFamily="18" charset="0"/>
              </a:rPr>
              <a:t>аймақтың</a:t>
            </a:r>
            <a:r>
              <a:rPr lang="ru-RU" dirty="0">
                <a:latin typeface="Times New Roman" panose="02020603050405020304" pitchFamily="18" charset="0"/>
                <a:ea typeface="Segoe UI Black" panose="020B0A02040204020203" pitchFamily="34" charset="0"/>
                <a:cs typeface="Times New Roman" panose="02020603050405020304" pitchFamily="18" charset="0"/>
              </a:rPr>
              <a:t> </a:t>
            </a:r>
            <a:r>
              <a:rPr lang="ru-RU" dirty="0" err="1">
                <a:latin typeface="Times New Roman" panose="02020603050405020304" pitchFamily="18" charset="0"/>
                <a:ea typeface="Segoe UI Black" panose="020B0A02040204020203" pitchFamily="34" charset="0"/>
                <a:cs typeface="Times New Roman" panose="02020603050405020304" pitchFamily="18" charset="0"/>
              </a:rPr>
              <a:t>эндемдік</a:t>
            </a:r>
            <a:r>
              <a:rPr lang="ru-RU" dirty="0">
                <a:latin typeface="Times New Roman" panose="02020603050405020304" pitchFamily="18" charset="0"/>
                <a:ea typeface="Segoe UI Black" panose="020B0A02040204020203" pitchFamily="34" charset="0"/>
                <a:cs typeface="Times New Roman" panose="02020603050405020304" pitchFamily="18" charset="0"/>
              </a:rPr>
              <a:t> </a:t>
            </a:r>
            <a:r>
              <a:rPr lang="ru-RU" dirty="0" err="1">
                <a:latin typeface="Times New Roman" panose="02020603050405020304" pitchFamily="18" charset="0"/>
                <a:ea typeface="Segoe UI Black" panose="020B0A02040204020203" pitchFamily="34" charset="0"/>
                <a:cs typeface="Times New Roman" panose="02020603050405020304" pitchFamily="18" charset="0"/>
              </a:rPr>
              <a:t>және</a:t>
            </a:r>
            <a:r>
              <a:rPr lang="ru-RU" dirty="0">
                <a:latin typeface="Times New Roman" panose="02020603050405020304" pitchFamily="18" charset="0"/>
                <a:ea typeface="Segoe UI Black" panose="020B0A02040204020203" pitchFamily="34" charset="0"/>
                <a:cs typeface="Times New Roman" panose="02020603050405020304" pitchFamily="18" charset="0"/>
              </a:rPr>
              <a:t> реликт </a:t>
            </a:r>
            <a:r>
              <a:rPr lang="ru-RU" dirty="0" err="1">
                <a:latin typeface="Times New Roman" panose="02020603050405020304" pitchFamily="18" charset="0"/>
                <a:ea typeface="Segoe UI Black" panose="020B0A02040204020203" pitchFamily="34" charset="0"/>
                <a:cs typeface="Times New Roman" panose="02020603050405020304" pitchFamily="18" charset="0"/>
              </a:rPr>
              <a:t>өсімдіктеріне</a:t>
            </a:r>
            <a:r>
              <a:rPr lang="ru-RU" dirty="0">
                <a:latin typeface="Times New Roman" panose="02020603050405020304" pitchFamily="18" charset="0"/>
                <a:ea typeface="Segoe UI Black" panose="020B0A02040204020203" pitchFamily="34" charset="0"/>
                <a:cs typeface="Times New Roman" panose="02020603050405020304" pitchFamily="18" charset="0"/>
              </a:rPr>
              <a:t> </a:t>
            </a:r>
            <a:r>
              <a:rPr lang="ru-RU" dirty="0" err="1">
                <a:latin typeface="Times New Roman" panose="02020603050405020304" pitchFamily="18" charset="0"/>
                <a:ea typeface="Segoe UI Black" panose="020B0A02040204020203" pitchFamily="34" charset="0"/>
                <a:cs typeface="Times New Roman" panose="02020603050405020304" pitchFamily="18" charset="0"/>
              </a:rPr>
              <a:t>шолу</a:t>
            </a:r>
            <a:endParaRPr lang="ru-RU" dirty="0">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2" name="TextBox 11"/>
          <p:cNvSpPr txBox="1"/>
          <p:nvPr/>
        </p:nvSpPr>
        <p:spPr>
          <a:xfrm>
            <a:off x="5690175" y="2432710"/>
            <a:ext cx="2878207" cy="369332"/>
          </a:xfrm>
          <a:prstGeom prst="rect">
            <a:avLst/>
          </a:prstGeom>
          <a:noFill/>
        </p:spPr>
        <p:txBody>
          <a:bodyPr wrap="square" rtlCol="0">
            <a:spAutoFit/>
          </a:bodyPr>
          <a:lstStyle/>
          <a:p>
            <a:r>
              <a:rPr lang="en-US" dirty="0">
                <a:latin typeface="Segoe UI Black" panose="020B0A02040204020203" pitchFamily="34" charset="0"/>
                <a:ea typeface="Segoe UI Black" panose="020B0A02040204020203" pitchFamily="34" charset="0"/>
              </a:rPr>
              <a:t>Дәріс2</a:t>
            </a:r>
            <a:endParaRPr lang="ru-RU" dirty="0">
              <a:latin typeface="Segoe UI Black" panose="020B0A02040204020203" pitchFamily="34" charset="0"/>
              <a:ea typeface="Segoe UI Black" panose="020B0A02040204020203" pitchFamily="34" charset="0"/>
            </a:endParaRPr>
          </a:p>
        </p:txBody>
      </p:sp>
      <p:sp>
        <p:nvSpPr>
          <p:cNvPr id="13" name="TextBox 12"/>
          <p:cNvSpPr txBox="1"/>
          <p:nvPr/>
        </p:nvSpPr>
        <p:spPr>
          <a:xfrm>
            <a:off x="6541135" y="4731385"/>
            <a:ext cx="5438775" cy="677108"/>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ДӘРІСКЕР:</a:t>
            </a:r>
            <a:r>
              <a:rPr lang="ru-RU" dirty="0">
                <a:latin typeface="Times New Roman" panose="02020603050405020304" pitchFamily="18" charset="0"/>
                <a:cs typeface="Times New Roman" panose="02020603050405020304" pitchFamily="18" charset="0"/>
              </a:rPr>
              <a:t> Биология </a:t>
            </a:r>
            <a:r>
              <a:rPr lang="ru-RU" dirty="0" err="1">
                <a:latin typeface="Times New Roman" panose="02020603050405020304" pitchFamily="18" charset="0"/>
                <a:cs typeface="Times New Roman" panose="02020603050405020304" pitchFamily="18" charset="0"/>
              </a:rPr>
              <a:t>ғылымның</a:t>
            </a:r>
            <a:r>
              <a:rPr lang="ru-RU" dirty="0">
                <a:latin typeface="Times New Roman" panose="02020603050405020304" pitchFamily="18" charset="0"/>
                <a:cs typeface="Times New Roman" panose="02020603050405020304" pitchFamily="18" charset="0"/>
              </a:rPr>
              <a:t> кандидаты</a:t>
            </a:r>
            <a:r>
              <a:rPr lang="en-US"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профессор Аметов </a:t>
            </a:r>
            <a:r>
              <a:rPr lang="ru-RU" dirty="0" err="1">
                <a:latin typeface="Times New Roman" panose="02020603050405020304" pitchFamily="18" charset="0"/>
                <a:cs typeface="Times New Roman" panose="02020603050405020304" pitchFamily="18" charset="0"/>
              </a:rPr>
              <a:t>Абибул</a:t>
            </a:r>
            <a:r>
              <a:rPr lang="ru-RU" sz="2000" dirty="0" err="1">
                <a:latin typeface="Times New Roman" panose="02020603050405020304" pitchFamily="18" charset="0"/>
                <a:cs typeface="Times New Roman" panose="02020603050405020304" pitchFamily="18" charset="0"/>
              </a:rPr>
              <a:t>ла</a:t>
            </a:r>
            <a:endParaRPr lang="ru-RU" sz="20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3"/>
          <a:srcRect l="19506" t="17477" r="15882" b="6340"/>
          <a:stretch>
            <a:fillRect/>
          </a:stretch>
        </p:blipFill>
        <p:spPr>
          <a:xfrm>
            <a:off x="9980023" y="225230"/>
            <a:ext cx="1867419" cy="1821605"/>
          </a:xfrm>
          <a:prstGeom prst="rect">
            <a:avLst/>
          </a:prstGeom>
        </p:spPr>
      </p:pic>
      <p:sp>
        <p:nvSpPr>
          <p:cNvPr id="2" name="Прямоугольник 1"/>
          <p:cNvSpPr/>
          <p:nvPr/>
        </p:nvSpPr>
        <p:spPr>
          <a:xfrm>
            <a:off x="1837131" y="305008"/>
            <a:ext cx="8260457" cy="1754326"/>
          </a:xfrm>
          <a:prstGeom prst="rect">
            <a:avLst/>
          </a:prstGeom>
        </p:spPr>
        <p:txBody>
          <a:bodyPr wrap="square">
            <a:spAutoFit/>
          </a:bodyPr>
          <a:lstStyle/>
          <a:p>
            <a:pPr algn="ctr"/>
            <a:r>
              <a:rPr lang="kk-KZ" dirty="0">
                <a:solidFill>
                  <a:prstClr val="black">
                    <a:lumMod val="95000"/>
                    <a:lumOff val="5000"/>
                  </a:prstClr>
                </a:solidFill>
                <a:latin typeface="Times New Roman" pitchFamily="18" charset="0"/>
                <a:cs typeface="Times New Roman" pitchFamily="18" charset="0"/>
              </a:rPr>
              <a:t/>
            </a:r>
            <a:br>
              <a:rPr lang="kk-KZ" dirty="0">
                <a:solidFill>
                  <a:prstClr val="black">
                    <a:lumMod val="95000"/>
                    <a:lumOff val="5000"/>
                  </a:prstClr>
                </a:solidFill>
                <a:latin typeface="Times New Roman" pitchFamily="18" charset="0"/>
                <a:cs typeface="Times New Roman" pitchFamily="18" charset="0"/>
              </a:rPr>
            </a:br>
            <a:r>
              <a:rPr lang="kk-KZ" dirty="0">
                <a:solidFill>
                  <a:prstClr val="black">
                    <a:lumMod val="95000"/>
                    <a:lumOff val="5000"/>
                  </a:prstClr>
                </a:solidFill>
                <a:latin typeface="Times New Roman" pitchFamily="18" charset="0"/>
                <a:cs typeface="Times New Roman" pitchFamily="18" charset="0"/>
              </a:rPr>
              <a:t>ҚАЗАҚСТАН РЕСПУБЛИКАСЫНЫҢ БІЛІМ ЖӘНЕ ҒЫЛЫМ МИНИСТРЛІГІ</a:t>
            </a:r>
            <a:br>
              <a:rPr lang="kk-KZ" dirty="0">
                <a:solidFill>
                  <a:prstClr val="black">
                    <a:lumMod val="95000"/>
                    <a:lumOff val="5000"/>
                  </a:prstClr>
                </a:solidFill>
                <a:latin typeface="Times New Roman" pitchFamily="18" charset="0"/>
                <a:cs typeface="Times New Roman" pitchFamily="18" charset="0"/>
              </a:rPr>
            </a:br>
            <a:r>
              <a:rPr lang="kk-KZ" dirty="0">
                <a:solidFill>
                  <a:prstClr val="black">
                    <a:lumMod val="95000"/>
                    <a:lumOff val="5000"/>
                  </a:prstClr>
                </a:solidFill>
                <a:latin typeface="Times New Roman" pitchFamily="18" charset="0"/>
                <a:cs typeface="Times New Roman" pitchFamily="18" charset="0"/>
              </a:rPr>
              <a:t>ӘЛ-ФАРАБИ АТЫНДАҒЫ ҚАЗАҚ ҰЛТТЫҚ УНИВЕРСИТЕТІ                                                                                                           БИОЛОГИЯ ЖӘНЕ БИОТЕХНОЛОГИЯ ФАКУЛЬТЕТІ</a:t>
            </a:r>
            <a:br>
              <a:rPr lang="kk-KZ" dirty="0">
                <a:solidFill>
                  <a:prstClr val="black">
                    <a:lumMod val="95000"/>
                    <a:lumOff val="5000"/>
                  </a:prstClr>
                </a:solidFill>
                <a:latin typeface="Times New Roman" pitchFamily="18" charset="0"/>
                <a:cs typeface="Times New Roman" pitchFamily="18" charset="0"/>
              </a:rPr>
            </a:br>
            <a:r>
              <a:rPr lang="kk-KZ" dirty="0">
                <a:solidFill>
                  <a:prstClr val="black">
                    <a:lumMod val="95000"/>
                    <a:lumOff val="5000"/>
                  </a:prstClr>
                </a:solidFill>
                <a:latin typeface="Times New Roman" pitchFamily="18" charset="0"/>
                <a:cs typeface="Times New Roman" pitchFamily="18" charset="0"/>
              </a:rPr>
              <a:t>БОТАНИКА ЖӘНЕ АГРОЭКОЛОГИЯ КАФЕДРАСЫ</a:t>
            </a:r>
            <a:br>
              <a:rPr lang="kk-KZ" dirty="0">
                <a:solidFill>
                  <a:prstClr val="black">
                    <a:lumMod val="95000"/>
                    <a:lumOff val="5000"/>
                  </a:prstClr>
                </a:solidFill>
                <a:latin typeface="Times New Roman" pitchFamily="18" charset="0"/>
                <a:cs typeface="Times New Roman" pitchFamily="18" charset="0"/>
              </a:rPr>
            </a:br>
            <a:endParaRPr lang="ru-RU"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55224" y="1227767"/>
            <a:ext cx="10071653" cy="3441968"/>
          </a:xfrm>
        </p:spPr>
        <p:txBody>
          <a:bodyPr>
            <a:noAutofit/>
          </a:bodyPr>
          <a:lstStyle/>
          <a:p>
            <a:pPr algn="just"/>
            <a:r>
              <a:rPr lang="ru-RU" sz="1800" dirty="0" err="1">
                <a:latin typeface="Times New Roman" panose="02020603050405020304" pitchFamily="18" charset="0"/>
                <a:cs typeface="Times New Roman" panose="02020603050405020304" pitchFamily="18" charset="0"/>
              </a:rPr>
              <a:t>Ақмарал</a:t>
            </a:r>
            <a:r>
              <a:rPr lang="ru-RU" sz="1800"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Pulsatilla</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flavescens</a:t>
            </a:r>
            <a:r>
              <a:rPr lang="en-US" sz="1800" i="1" dirty="0">
                <a:latin typeface="Times New Roman" panose="02020603050405020304" pitchFamily="18" charset="0"/>
                <a:cs typeface="Times New Roman" panose="02020603050405020304" pitchFamily="18" charset="0"/>
              </a:rPr>
              <a:t>)</a:t>
            </a:r>
            <a:r>
              <a:rPr lang="ru-RU" sz="1800" dirty="0" err="1">
                <a:latin typeface="Times New Roman" panose="02020603050405020304" pitchFamily="18" charset="0"/>
                <a:cs typeface="Times New Roman" panose="02020603050405020304" pitchFamily="18" charset="0"/>
              </a:rPr>
              <a:t>Ақмарал</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көпжылдық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әдемі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гүлдерімен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ерекшеленетін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сирек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кездесетін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шөптесін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өсімдік.Бұл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көбіне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Солтүстік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Шығыс</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Қазақстанның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далалы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тау </a:t>
            </a:r>
            <a:r>
              <a:rPr lang="ru-RU" sz="1800" dirty="0" err="1">
                <a:latin typeface="Times New Roman" panose="02020603050405020304" pitchFamily="18" charset="0"/>
                <a:cs typeface="Times New Roman" panose="02020603050405020304" pitchFamily="18" charset="0"/>
              </a:rPr>
              <a:t>бөктерлеріндегі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құрғақ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шалғындарда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өседі.Өсімдіктің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сабағы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жіңішке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биіктігі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шамамен</a:t>
            </a:r>
            <a:r>
              <a:rPr lang="ru-RU" sz="1800" dirty="0">
                <a:latin typeface="Times New Roman" panose="02020603050405020304" pitchFamily="18" charset="0"/>
                <a:cs typeface="Times New Roman" panose="02020603050405020304" pitchFamily="18" charset="0"/>
              </a:rPr>
              <a:t> 15–30 см, </a:t>
            </a:r>
            <a:r>
              <a:rPr lang="ru-RU" sz="1800" dirty="0" err="1">
                <a:latin typeface="Times New Roman" panose="02020603050405020304" pitchFamily="18" charset="0"/>
                <a:cs typeface="Times New Roman" panose="02020603050405020304" pitchFamily="18" charset="0"/>
              </a:rPr>
              <a:t>жапырақтары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жіңішке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тілімделген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түкті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болады.Көктемнің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басында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еріген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соң-ақ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гүлдей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бастайды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Гүлдері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ірі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ашық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сарғылт</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немесе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күлгін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түсті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әсем</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пішінді.Гүлінің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ішкі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бөлігіне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күн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сәулесі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түскенде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жарқырап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көрінеді</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сондықтан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халық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арасында</a:t>
            </a:r>
            <a:r>
              <a:rPr lang="ru-RU" sz="1800" dirty="0">
                <a:latin typeface="Times New Roman" panose="02020603050405020304" pitchFamily="18" charset="0"/>
                <a:cs typeface="Times New Roman" panose="02020603050405020304" pitchFamily="18" charset="0"/>
              </a:rPr>
              <a:t> оны «</a:t>
            </a:r>
            <a:r>
              <a:rPr lang="ru-RU" sz="1800" dirty="0" err="1">
                <a:latin typeface="Times New Roman" panose="02020603050405020304" pitchFamily="18" charset="0"/>
                <a:cs typeface="Times New Roman" panose="02020603050405020304" pitchFamily="18" charset="0"/>
              </a:rPr>
              <a:t>көктемнің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хабаршысы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деп</a:t>
            </a:r>
            <a:r>
              <a:rPr lang="ru-RU" sz="1800" dirty="0">
                <a:latin typeface="Times New Roman" panose="02020603050405020304" pitchFamily="18" charset="0"/>
                <a:cs typeface="Times New Roman" panose="02020603050405020304" pitchFamily="18" charset="0"/>
              </a:rPr>
              <a:t> те </a:t>
            </a:r>
            <a:r>
              <a:rPr lang="ru-RU" sz="1800" dirty="0" err="1">
                <a:latin typeface="Times New Roman" panose="02020603050405020304" pitchFamily="18" charset="0"/>
                <a:cs typeface="Times New Roman" panose="02020603050405020304" pitchFamily="18" charset="0"/>
              </a:rPr>
              <a:t>атайды.Ақмаралдың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тұқымы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түкшелі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желмен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таралады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Бұл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табиғатта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өте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баяу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көбейеді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шектеулі.Сондықтан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Қазақстанның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Қызыл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кітабына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енгізілген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қорғауға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алынған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сирек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түрлердің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бірі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саналады.Ақмаралдың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экологиялық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маңызы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зор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көктемде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тозаңдандыратын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жәндіктер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үшін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алғашқы</a:t>
            </a:r>
            <a:r>
              <a:rPr lang="ru-RU" sz="1800" dirty="0">
                <a:latin typeface="Times New Roman" panose="02020603050405020304" pitchFamily="18" charset="0"/>
                <a:cs typeface="Times New Roman" panose="02020603050405020304" pitchFamily="18" charset="0"/>
              </a:rPr>
              <a:t> нектар </a:t>
            </a:r>
            <a:r>
              <a:rPr lang="ru-RU" sz="1800" dirty="0" err="1">
                <a:latin typeface="Times New Roman" panose="02020603050405020304" pitchFamily="18" charset="0"/>
                <a:cs typeface="Times New Roman" panose="02020603050405020304" pitchFamily="18" charset="0"/>
              </a:rPr>
              <a:t>көзі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табылады;топырақтың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құнарлылығын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арттыруға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көмектеседі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экожүйеде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жамылғысының</a:t>
            </a:r>
            <a:r>
              <a:rPr lang="ru-RU" sz="1800" dirty="0">
                <a:latin typeface="Times New Roman" panose="02020603050405020304" pitchFamily="18" charset="0"/>
                <a:cs typeface="Times New Roman" panose="02020603050405020304" pitchFamily="18" charset="0"/>
              </a:rPr>
              <a:t> тепе-</a:t>
            </a:r>
            <a:r>
              <a:rPr lang="ru-RU" sz="1800" dirty="0" err="1">
                <a:latin typeface="Times New Roman" panose="02020603050405020304" pitchFamily="18" charset="0"/>
                <a:cs typeface="Times New Roman" panose="02020603050405020304" pitchFamily="18" charset="0"/>
              </a:rPr>
              <a:t>теңдігін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сақтайды.Қазіргі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таңда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Ақмаралды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жинауға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ортадан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қазып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алуға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тыйым</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салынған.Оны</a:t>
            </a:r>
            <a:r>
              <a:rPr lang="ru-RU" sz="1800" dirty="0">
                <a:latin typeface="Times New Roman" panose="02020603050405020304" pitchFamily="18" charset="0"/>
                <a:cs typeface="Times New Roman" panose="02020603050405020304" pitchFamily="18" charset="0"/>
              </a:rPr>
              <a:t> тек </a:t>
            </a:r>
            <a:r>
              <a:rPr lang="ru-RU" sz="1800" dirty="0" err="1">
                <a:latin typeface="Times New Roman" panose="02020603050405020304" pitchFamily="18" charset="0"/>
                <a:cs typeface="Times New Roman" panose="02020603050405020304" pitchFamily="18" charset="0"/>
              </a:rPr>
              <a:t>ғылыми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зерттеу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немесе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ботаникалық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бақтарда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өсіру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мақсатында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ғана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пайдаланады</a:t>
            </a:r>
            <a:r>
              <a:rPr lang="ru-RU" sz="1800" dirty="0">
                <a:latin typeface="Times New Roman" panose="02020603050405020304" pitchFamily="18" charset="0"/>
                <a:cs typeface="Times New Roman" panose="02020603050405020304" pitchFamily="18" charset="0"/>
              </a:rPr>
              <a:t>.</a:t>
            </a:r>
          </a:p>
        </p:txBody>
      </p:sp>
      <p:sp>
        <p:nvSpPr>
          <p:cNvPr id="3" name="Подзаголовок 2"/>
          <p:cNvSpPr>
            <a:spLocks noGrp="1"/>
          </p:cNvSpPr>
          <p:nvPr>
            <p:ph type="subTitle" idx="1"/>
          </p:nvPr>
        </p:nvSpPr>
        <p:spPr>
          <a:xfrm flipH="1">
            <a:off x="12788348" y="4081670"/>
            <a:ext cx="1060174" cy="1176130"/>
          </a:xfrm>
        </p:spPr>
        <p:txBody>
          <a:bodyPr>
            <a:normAutofit/>
          </a:bodyPr>
          <a:lstStyle/>
          <a:p>
            <a:endParaRPr lang="ru-RU"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58956" y="284922"/>
            <a:ext cx="9144000" cy="634241"/>
          </a:xfrm>
        </p:spPr>
        <p:txBody>
          <a:bodyPr>
            <a:normAutofit/>
          </a:bodyPr>
          <a:lstStyle/>
          <a:p>
            <a:r>
              <a:rPr lang="ru-RU" sz="1800" b="1" dirty="0">
                <a:latin typeface="Times New Roman" panose="02020603050405020304" pitchFamily="18" charset="0"/>
                <a:ea typeface="Segoe UI Black" panose="020B0A02040204020203" pitchFamily="34" charset="0"/>
                <a:cs typeface="Times New Roman" panose="02020603050405020304" pitchFamily="18" charset="0"/>
              </a:rPr>
              <a:t>Реликт </a:t>
            </a:r>
            <a:r>
              <a:rPr lang="ru-RU" sz="1800" b="1" dirty="0" err="1">
                <a:latin typeface="Times New Roman" panose="02020603050405020304" pitchFamily="18" charset="0"/>
                <a:ea typeface="Segoe UI Black" panose="020B0A02040204020203" pitchFamily="34" charset="0"/>
                <a:cs typeface="Times New Roman" panose="02020603050405020304" pitchFamily="18" charset="0"/>
              </a:rPr>
              <a:t>өсімдіктер</a:t>
            </a:r>
            <a:r>
              <a:rPr lang="ru-RU" sz="1800" b="1" dirty="0">
                <a:latin typeface="Times New Roman" panose="02020603050405020304" pitchFamily="18" charset="0"/>
                <a:ea typeface="Segoe UI Black" panose="020B0A02040204020203" pitchFamily="34" charset="0"/>
                <a:cs typeface="Times New Roman" panose="02020603050405020304" pitchFamily="18" charset="0"/>
              </a:rPr>
              <a:t> </a:t>
            </a:r>
            <a:r>
              <a:rPr lang="ru-RU" sz="1800" b="1" dirty="0" err="1">
                <a:latin typeface="Times New Roman" panose="02020603050405020304" pitchFamily="18" charset="0"/>
                <a:ea typeface="Segoe UI Black" panose="020B0A02040204020203" pitchFamily="34" charset="0"/>
                <a:cs typeface="Times New Roman" panose="02020603050405020304" pitchFamily="18" charset="0"/>
              </a:rPr>
              <a:t>туралы</a:t>
            </a:r>
            <a:r>
              <a:rPr lang="ru-RU" sz="1800" b="1" dirty="0">
                <a:latin typeface="Times New Roman" panose="02020603050405020304" pitchFamily="18" charset="0"/>
                <a:ea typeface="Segoe UI Black" panose="020B0A02040204020203" pitchFamily="34" charset="0"/>
                <a:cs typeface="Times New Roman" panose="02020603050405020304" pitchFamily="18" charset="0"/>
              </a:rPr>
              <a:t> </a:t>
            </a:r>
            <a:r>
              <a:rPr lang="ru-RU" sz="1800" b="1" dirty="0" err="1">
                <a:latin typeface="Times New Roman" panose="02020603050405020304" pitchFamily="18" charset="0"/>
                <a:ea typeface="Segoe UI Black" panose="020B0A02040204020203" pitchFamily="34" charset="0"/>
                <a:cs typeface="Times New Roman" panose="02020603050405020304" pitchFamily="18" charset="0"/>
              </a:rPr>
              <a:t>ұғым</a:t>
            </a:r>
            <a:r>
              <a:rPr lang="ru-RU" sz="1800" b="1" dirty="0">
                <a:latin typeface="Times New Roman" panose="02020603050405020304" pitchFamily="18" charset="0"/>
                <a:ea typeface="Segoe UI Black" panose="020B0A02040204020203" pitchFamily="34" charset="0"/>
                <a:cs typeface="Times New Roman" panose="02020603050405020304" pitchFamily="18" charset="0"/>
              </a:rPr>
              <a:t>:</a:t>
            </a:r>
          </a:p>
        </p:txBody>
      </p:sp>
      <p:sp>
        <p:nvSpPr>
          <p:cNvPr id="3" name="Подзаголовок 2"/>
          <p:cNvSpPr>
            <a:spLocks noGrp="1"/>
          </p:cNvSpPr>
          <p:nvPr>
            <p:ph type="subTitle" idx="1"/>
          </p:nvPr>
        </p:nvSpPr>
        <p:spPr>
          <a:xfrm>
            <a:off x="1166191" y="1325217"/>
            <a:ext cx="10336696" cy="5247861"/>
          </a:xfrm>
        </p:spPr>
        <p:txBody>
          <a:bodyPr>
            <a:noAutofit/>
          </a:bodyPr>
          <a:lstStyle/>
          <a:p>
            <a:pPr algn="just"/>
            <a:r>
              <a:rPr lang="ru-RU" sz="1800" dirty="0">
                <a:latin typeface="Times New Roman" panose="02020603050405020304" pitchFamily="18" charset="0"/>
                <a:cs typeface="Times New Roman" panose="02020603050405020304" pitchFamily="18" charset="0"/>
              </a:rPr>
              <a:t>Реликт </a:t>
            </a:r>
            <a:r>
              <a:rPr lang="ru-RU" sz="1800" dirty="0" err="1">
                <a:latin typeface="Times New Roman" panose="02020603050405020304" pitchFamily="18" charset="0"/>
                <a:cs typeface="Times New Roman" panose="02020603050405020304" pitchFamily="18" charset="0"/>
              </a:rPr>
              <a:t>өсімдіктер</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бұл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ежелгі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геологиялық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дәуірлерінен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бүгінгі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күнге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дейін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сақталып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келген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қазіргі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кезде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өте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шектеулі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аумақта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ғана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өсетін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түрлері.Олар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бұрынғы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замандарда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таралғанымен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климаттың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өзгеруі</a:t>
            </a:r>
            <a:r>
              <a:rPr lang="ru-RU" sz="1800" dirty="0">
                <a:latin typeface="Times New Roman" panose="02020603050405020304" pitchFamily="18" charset="0"/>
                <a:cs typeface="Times New Roman" panose="02020603050405020304" pitchFamily="18" charset="0"/>
              </a:rPr>
              <a:t> мен </a:t>
            </a:r>
            <a:r>
              <a:rPr lang="ru-RU" sz="1800" dirty="0" err="1">
                <a:latin typeface="Times New Roman" panose="02020603050405020304" pitchFamily="18" charset="0"/>
                <a:cs typeface="Times New Roman" panose="02020603050405020304" pitchFamily="18" charset="0"/>
              </a:rPr>
              <a:t>табиғи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апаттардың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әсерінен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басқа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аймақтардан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жойылып</a:t>
            </a:r>
            <a:r>
              <a:rPr lang="ru-RU" sz="1800" dirty="0">
                <a:latin typeface="Times New Roman" panose="02020603050405020304" pitchFamily="18" charset="0"/>
                <a:cs typeface="Times New Roman" panose="02020603050405020304" pitchFamily="18" charset="0"/>
              </a:rPr>
              <a:t>, тек </a:t>
            </a:r>
            <a:r>
              <a:rPr lang="ru-RU" sz="1800" dirty="0" err="1">
                <a:latin typeface="Times New Roman" panose="02020603050405020304" pitchFamily="18" charset="0"/>
                <a:cs typeface="Times New Roman" panose="02020603050405020304" pitchFamily="18" charset="0"/>
              </a:rPr>
              <a:t>белгілі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бір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жерлерде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ғана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сақталып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қалған.Ғалымдар</a:t>
            </a:r>
            <a:r>
              <a:rPr lang="ru-RU" sz="1800" dirty="0">
                <a:latin typeface="Times New Roman" panose="02020603050405020304" pitchFamily="18" charset="0"/>
                <a:cs typeface="Times New Roman" panose="02020603050405020304" pitchFamily="18" charset="0"/>
              </a:rPr>
              <a:t> реликт </a:t>
            </a:r>
            <a:r>
              <a:rPr lang="ru-RU" sz="1800" dirty="0" err="1">
                <a:latin typeface="Times New Roman" panose="02020603050405020304" pitchFamily="18" charset="0"/>
                <a:cs typeface="Times New Roman" panose="02020603050405020304" pitchFamily="18" charset="0"/>
              </a:rPr>
              <a:t>өсімдіктерді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палеофлораның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қалдықтары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яғни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ежелгі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әлемінің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тірі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өкілдері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деп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атайды.Олар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табиғаттағы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ұзақ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эволюциялық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дамудың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нәтижесі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табылады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тарихи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климаттық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кезеңдерін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зерттеуде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маңызды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биологиялық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көрсеткіш</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ретінде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қарастырылады.Мұндай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басты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ерекшелігі</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қатал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жағдайларға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бейімделгіштігі.Олар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ұзақ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құрғақшылықты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аязды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немесе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ыстық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климатты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жақсы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көтере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алады.Кейбір</a:t>
            </a:r>
            <a:r>
              <a:rPr lang="ru-RU" sz="1800" dirty="0">
                <a:latin typeface="Times New Roman" panose="02020603050405020304" pitchFamily="18" charset="0"/>
                <a:cs typeface="Times New Roman" panose="02020603050405020304" pitchFamily="18" charset="0"/>
              </a:rPr>
              <a:t> реликт </a:t>
            </a:r>
            <a:r>
              <a:rPr lang="ru-RU" sz="1800" dirty="0" err="1">
                <a:latin typeface="Times New Roman" panose="02020603050405020304" pitchFamily="18" charset="0"/>
                <a:cs typeface="Times New Roman" panose="02020603050405020304" pitchFamily="18" charset="0"/>
              </a:rPr>
              <a:t>түрлерінің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тұқымдары</a:t>
            </a:r>
            <a:r>
              <a:rPr lang="ru-RU" sz="1800" dirty="0">
                <a:latin typeface="Times New Roman" panose="02020603050405020304" pitchFamily="18" charset="0"/>
                <a:cs typeface="Times New Roman" panose="02020603050405020304" pitchFamily="18" charset="0"/>
              </a:rPr>
              <a:t> мен </a:t>
            </a:r>
            <a:r>
              <a:rPr lang="ru-RU" sz="1800" dirty="0" err="1">
                <a:latin typeface="Times New Roman" panose="02020603050405020304" pitchFamily="18" charset="0"/>
                <a:cs typeface="Times New Roman" panose="02020603050405020304" pitchFamily="18" charset="0"/>
              </a:rPr>
              <a:t>тамыр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жүйесі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ерекше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құрылымға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ие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ылғалды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ұзақ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уақыт</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алады.Реликт</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көбіне:тау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бөктерлерінде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мысалы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Баянауыл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Қарқаралы</a:t>
            </a:r>
            <a:r>
              <a:rPr lang="ru-RU" sz="1800" dirty="0">
                <a:latin typeface="Times New Roman" panose="02020603050405020304" pitchFamily="18" charset="0"/>
                <a:cs typeface="Times New Roman" panose="02020603050405020304" pitchFamily="18" charset="0"/>
              </a:rPr>
              <a:t>, Алтай </a:t>
            </a:r>
            <a:r>
              <a:rPr lang="ru-RU" sz="1800" dirty="0" err="1">
                <a:latin typeface="Times New Roman" panose="02020603050405020304" pitchFamily="18" charset="0"/>
                <a:cs typeface="Times New Roman" panose="02020603050405020304" pitchFamily="18" charset="0"/>
              </a:rPr>
              <a:t>өңірінде</a:t>
            </a:r>
            <a:r>
              <a:rPr lang="ru-RU" sz="1800" dirty="0">
                <a:latin typeface="Times New Roman" panose="02020603050405020304" pitchFamily="18" charset="0"/>
                <a:cs typeface="Times New Roman" panose="02020603050405020304" pitchFamily="18" charset="0"/>
              </a:rPr>
              <a:t>);</a:t>
            </a:r>
            <a:r>
              <a:rPr lang="ru-RU" sz="1800" dirty="0" err="1">
                <a:latin typeface="Times New Roman" panose="02020603050405020304" pitchFamily="18" charset="0"/>
                <a:cs typeface="Times New Roman" panose="02020603050405020304" pitchFamily="18" charset="0"/>
              </a:rPr>
              <a:t>далалық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шөлейт</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аймақтарда;өзен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аңғарлары</a:t>
            </a:r>
            <a:r>
              <a:rPr lang="ru-RU" sz="1800" dirty="0">
                <a:latin typeface="Times New Roman" panose="02020603050405020304" pitchFamily="18" charset="0"/>
                <a:cs typeface="Times New Roman" panose="02020603050405020304" pitchFamily="18" charset="0"/>
              </a:rPr>
              <a:t> мен </a:t>
            </a:r>
            <a:r>
              <a:rPr lang="ru-RU" sz="1800" dirty="0" err="1">
                <a:latin typeface="Times New Roman" panose="02020603050405020304" pitchFamily="18" charset="0"/>
                <a:cs typeface="Times New Roman" panose="02020603050405020304" pitchFamily="18" charset="0"/>
              </a:rPr>
              <a:t>көл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маңында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кездеседі.Қазақстан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аумағында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бірнеше</a:t>
            </a:r>
            <a:r>
              <a:rPr lang="ru-RU" sz="1800" dirty="0">
                <a:latin typeface="Times New Roman" panose="02020603050405020304" pitchFamily="18" charset="0"/>
                <a:cs typeface="Times New Roman" panose="02020603050405020304" pitchFamily="18" charset="0"/>
              </a:rPr>
              <a:t> реликт </a:t>
            </a:r>
            <a:r>
              <a:rPr lang="ru-RU" sz="1800" dirty="0" err="1">
                <a:latin typeface="Times New Roman" panose="02020603050405020304" pitchFamily="18" charset="0"/>
                <a:cs typeface="Times New Roman" panose="02020603050405020304" pitchFamily="18" charset="0"/>
              </a:rPr>
              <a:t>түр</a:t>
            </a:r>
            <a:r>
              <a:rPr lang="ru-RU" sz="1800" dirty="0">
                <a:latin typeface="Times New Roman" panose="02020603050405020304" pitchFamily="18" charset="0"/>
                <a:cs typeface="Times New Roman" panose="02020603050405020304" pitchFamily="18" charset="0"/>
              </a:rPr>
              <a:t> бар. </a:t>
            </a:r>
            <a:r>
              <a:rPr lang="ru-RU" sz="1800" dirty="0" err="1">
                <a:latin typeface="Times New Roman" panose="02020603050405020304" pitchFamily="18" charset="0"/>
                <a:cs typeface="Times New Roman" panose="02020603050405020304" pitchFamily="18" charset="0"/>
              </a:rPr>
              <a:t>Олардың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қатарына:жантақ</a:t>
            </a:r>
            <a:r>
              <a:rPr lang="ru-RU"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Alhagi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pseudalhagi</a:t>
            </a:r>
            <a:r>
              <a:rPr lang="en-US"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қараған</a:t>
            </a:r>
            <a:r>
              <a:rPr lang="ru-RU" sz="18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Caragana </a:t>
            </a:r>
            <a:r>
              <a:rPr lang="en-US" sz="1800" dirty="0" err="1">
                <a:latin typeface="Times New Roman" panose="02020603050405020304" pitchFamily="18" charset="0"/>
                <a:cs typeface="Times New Roman" panose="02020603050405020304" pitchFamily="18" charset="0"/>
              </a:rPr>
              <a:t>frutex</a:t>
            </a:r>
            <a:r>
              <a:rPr lang="en-US"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бозжусан</a:t>
            </a:r>
            <a:r>
              <a:rPr lang="ru-RU" sz="18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Artemisia </a:t>
            </a:r>
            <a:r>
              <a:rPr lang="en-US" sz="1800" dirty="0" err="1">
                <a:latin typeface="Times New Roman" panose="02020603050405020304" pitchFamily="18" charset="0"/>
                <a:cs typeface="Times New Roman" panose="02020603050405020304" pitchFamily="18" charset="0"/>
              </a:rPr>
              <a:t>frigida</a:t>
            </a:r>
            <a:r>
              <a:rPr lang="en-US"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тасжарған</a:t>
            </a:r>
            <a:r>
              <a:rPr lang="ru-RU"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Draba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sibirica</a:t>
            </a:r>
            <a:r>
              <a:rPr lang="en-US"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басқа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жатады.Бұл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түрлердің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кейбірі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мұз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дәуірінен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сақталып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қазіргі</a:t>
            </a:r>
            <a:r>
              <a:rPr lang="ru-RU" sz="1800" dirty="0">
                <a:latin typeface="Times New Roman" panose="02020603050405020304" pitchFamily="18" charset="0"/>
                <a:cs typeface="Times New Roman" panose="02020603050405020304" pitchFamily="18" charset="0"/>
              </a:rPr>
              <a:t> дала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шөл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экожүйелерінің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негізгі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құрамдас</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бөлігіне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айналған</a:t>
            </a:r>
            <a:endParaRPr lang="ru-RU"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702365" y="132521"/>
            <a:ext cx="10787270" cy="7129669"/>
          </a:xfrm>
        </p:spPr>
        <p:txBody>
          <a:bodyPr>
            <a:noAutofit/>
          </a:bodyPr>
          <a:lstStyle/>
          <a:p>
            <a:r>
              <a:rPr lang="ru-RU" sz="1800" b="1" dirty="0">
                <a:latin typeface="Times New Roman" panose="02020603050405020304" pitchFamily="18" charset="0"/>
                <a:cs typeface="Times New Roman" panose="02020603050405020304" pitchFamily="18" charset="0"/>
              </a:rPr>
              <a:t>Реликт </a:t>
            </a:r>
            <a:r>
              <a:rPr lang="ru-RU" sz="1800" b="1" dirty="0" err="1">
                <a:latin typeface="Times New Roman" panose="02020603050405020304" pitchFamily="18" charset="0"/>
                <a:cs typeface="Times New Roman" panose="02020603050405020304" pitchFamily="18" charset="0"/>
              </a:rPr>
              <a:t>өсімдіктердің</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экологиялық</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және</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ғылыми</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маңызы</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өте</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жоғары</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себебі</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олар</a:t>
            </a:r>
            <a:r>
              <a:rPr lang="ru-RU" sz="1800" b="1" dirty="0" smtClean="0">
                <a:latin typeface="Times New Roman" panose="02020603050405020304" pitchFamily="18" charset="0"/>
                <a:cs typeface="Times New Roman" panose="02020603050405020304" pitchFamily="18" charset="0"/>
              </a:rPr>
              <a:t>:</a:t>
            </a:r>
            <a:endParaRPr lang="en-US" sz="1800" b="1" dirty="0" smtClean="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algn="just"/>
            <a:r>
              <a:rPr lang="ru-RU" sz="1800" dirty="0">
                <a:latin typeface="Times New Roman" panose="02020603050405020304" pitchFamily="18" charset="0"/>
                <a:cs typeface="Times New Roman" panose="02020603050405020304" pitchFamily="18" charset="0"/>
              </a:rPr>
              <a:t>1.Табиғаттағы </a:t>
            </a:r>
            <a:r>
              <a:rPr lang="ru-RU" sz="1800" dirty="0" err="1">
                <a:latin typeface="Times New Roman" panose="02020603050405020304" pitchFamily="18" charset="0"/>
                <a:cs typeface="Times New Roman" panose="02020603050405020304" pitchFamily="18" charset="0"/>
              </a:rPr>
              <a:t>эволюциялық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сабақтастықты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дәлелдейді</a:t>
            </a:r>
            <a:r>
              <a:rPr lang="ru-RU" sz="1800" dirty="0">
                <a:latin typeface="Times New Roman" panose="02020603050405020304" pitchFamily="18" charset="0"/>
                <a:cs typeface="Times New Roman" panose="02020603050405020304" pitchFamily="18" charset="0"/>
              </a:rPr>
              <a:t>;</a:t>
            </a:r>
          </a:p>
          <a:p>
            <a:pPr algn="just"/>
            <a:r>
              <a:rPr lang="en-US" sz="1800" dirty="0">
                <a:latin typeface="Times New Roman" panose="02020603050405020304" pitchFamily="18" charset="0"/>
                <a:cs typeface="Times New Roman" panose="02020603050405020304" pitchFamily="18" charset="0"/>
              </a:rPr>
              <a:t>2.</a:t>
            </a:r>
            <a:r>
              <a:rPr lang="ru-RU" sz="1800" dirty="0" err="1">
                <a:latin typeface="Times New Roman" panose="02020603050405020304" pitchFamily="18" charset="0"/>
                <a:cs typeface="Times New Roman" panose="02020603050405020304" pitchFamily="18" charset="0"/>
              </a:rPr>
              <a:t>Өткен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дәуірлердің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климаттық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жағдайлары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туралы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мәлімет</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береді</a:t>
            </a:r>
            <a:r>
              <a:rPr lang="ru-RU" sz="1800" dirty="0">
                <a:latin typeface="Times New Roman" panose="02020603050405020304" pitchFamily="18" charset="0"/>
                <a:cs typeface="Times New Roman" panose="02020603050405020304" pitchFamily="18" charset="0"/>
              </a:rPr>
              <a:t>;	</a:t>
            </a:r>
          </a:p>
          <a:p>
            <a:pPr algn="just"/>
            <a:r>
              <a:rPr lang="ru-RU" sz="1800" dirty="0">
                <a:latin typeface="Times New Roman" panose="02020603050405020304" pitchFamily="18" charset="0"/>
                <a:cs typeface="Times New Roman" panose="02020603050405020304" pitchFamily="18" charset="0"/>
              </a:rPr>
              <a:t>3.Сирек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эндемдік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түрлердің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қалыптасу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негізін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қалайды</a:t>
            </a:r>
            <a:r>
              <a:rPr lang="ru-RU"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r>
              <a:rPr lang="ru-RU" sz="1800" dirty="0" smtClean="0">
                <a:latin typeface="Times New Roman" panose="02020603050405020304" pitchFamily="18" charset="0"/>
                <a:cs typeface="Times New Roman" panose="02020603050405020304" pitchFamily="18" charset="0"/>
              </a:rPr>
              <a:t>4.Экожүйеде </a:t>
            </a:r>
            <a:r>
              <a:rPr lang="ru-RU" sz="1800" dirty="0" err="1">
                <a:latin typeface="Times New Roman" panose="02020603050405020304" pitchFamily="18" charset="0"/>
                <a:cs typeface="Times New Roman" panose="02020603050405020304" pitchFamily="18" charset="0"/>
              </a:rPr>
              <a:t>топырақты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қорғау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ылғалды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қызметін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атқарады</a:t>
            </a:r>
            <a:r>
              <a:rPr lang="ru-RU" sz="1800" dirty="0">
                <a:latin typeface="Times New Roman" panose="02020603050405020304" pitchFamily="18" charset="0"/>
                <a:cs typeface="Times New Roman" panose="02020603050405020304" pitchFamily="18" charset="0"/>
              </a:rPr>
              <a:t>;</a:t>
            </a:r>
          </a:p>
          <a:p>
            <a:pPr algn="just"/>
            <a:r>
              <a:rPr lang="ru-RU" sz="1800" dirty="0">
                <a:latin typeface="Times New Roman" panose="02020603050405020304" pitchFamily="18" charset="0"/>
                <a:cs typeface="Times New Roman" panose="02020603050405020304" pitchFamily="18" charset="0"/>
              </a:rPr>
              <a:t>5</a:t>
            </a:r>
            <a:r>
              <a:rPr lang="en-US" sz="1800" dirty="0">
                <a:latin typeface="Times New Roman" panose="02020603050405020304" pitchFamily="18" charset="0"/>
                <a:cs typeface="Times New Roman" panose="02020603050405020304" pitchFamily="18" charset="0"/>
              </a:rPr>
              <a:t>.</a:t>
            </a:r>
            <a:r>
              <a:rPr lang="ru-RU" sz="1800" dirty="0" err="1">
                <a:latin typeface="Times New Roman" panose="02020603050405020304" pitchFamily="18" charset="0"/>
                <a:cs typeface="Times New Roman" panose="02020603050405020304" pitchFamily="18" charset="0"/>
              </a:rPr>
              <a:t>Биологиялық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әртүрлілікті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сақтауда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маңызды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рөл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атқарады.Қазіргі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кезде</a:t>
            </a:r>
            <a:r>
              <a:rPr lang="ru-RU" sz="1800" dirty="0">
                <a:latin typeface="Times New Roman" panose="02020603050405020304" pitchFamily="18" charset="0"/>
                <a:cs typeface="Times New Roman" panose="02020603050405020304" pitchFamily="18" charset="0"/>
              </a:rPr>
              <a:t> реликт </a:t>
            </a:r>
            <a:r>
              <a:rPr lang="ru-RU" sz="1800" dirty="0" err="1">
                <a:latin typeface="Times New Roman" panose="02020603050405020304" pitchFamily="18" charset="0"/>
                <a:cs typeface="Times New Roman" panose="02020603050405020304" pitchFamily="18" charset="0"/>
              </a:rPr>
              <a:t>өсімдіктердің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көпшілігі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антропогендік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факторлардың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әсерінен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азайып</a:t>
            </a:r>
            <a:r>
              <a:rPr lang="ru-RU" sz="1800" dirty="0">
                <a:latin typeface="Times New Roman" panose="02020603050405020304" pitchFamily="18" charset="0"/>
                <a:cs typeface="Times New Roman" panose="02020603050405020304" pitchFamily="18" charset="0"/>
              </a:rPr>
              <a:t> бара </a:t>
            </a:r>
            <a:r>
              <a:rPr lang="ru-RU" sz="1800" dirty="0" err="1">
                <a:latin typeface="Times New Roman" panose="02020603050405020304" pitchFamily="18" charset="0"/>
                <a:cs typeface="Times New Roman" panose="02020603050405020304" pitchFamily="18" charset="0"/>
              </a:rPr>
              <a:t>жатыр:жер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жырту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малдың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шамадан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тыс</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жайылуы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орман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кесу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климаттың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өзгеруі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сияқты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себептер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олардың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ортасына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әсерін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тигізеді.Сондықтан</a:t>
            </a:r>
            <a:r>
              <a:rPr lang="ru-RU" sz="1800" dirty="0">
                <a:latin typeface="Times New Roman" panose="02020603050405020304" pitchFamily="18" charset="0"/>
                <a:cs typeface="Times New Roman" panose="02020603050405020304" pitchFamily="18" charset="0"/>
              </a:rPr>
              <a:t> реликт </a:t>
            </a:r>
            <a:r>
              <a:rPr lang="ru-RU" sz="1800" dirty="0" err="1">
                <a:latin typeface="Times New Roman" panose="02020603050405020304" pitchFamily="18" charset="0"/>
                <a:cs typeface="Times New Roman" panose="02020603050405020304" pitchFamily="18" charset="0"/>
              </a:rPr>
              <a:t>өсімдіктерді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қорғау</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Қазақстанның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мұрасын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жолындағы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басты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міндеттердің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бірі</a:t>
            </a:r>
            <a:r>
              <a:rPr lang="ru-RU"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r>
              <a:rPr lang="ru-RU" sz="1800" dirty="0" err="1">
                <a:latin typeface="Times New Roman" panose="02020603050405020304" pitchFamily="18" charset="0"/>
                <a:cs typeface="Times New Roman" panose="02020603050405020304" pitchFamily="18" charset="0"/>
              </a:rPr>
              <a:t>Бұл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мақсатта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елімізде:Қорғалжын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Наурызым</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Баянауыл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Алакөл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қорықтары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сияқты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аймақтар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ұйымдастырылған;реликт</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түрлердің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көбеюін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қадағалау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ғылыми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тұрғыдан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зерттеу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жұмыстары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жүргізілуде;кейбір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ботаникалық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бақтарда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қолдан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өсірілуде.Реликт</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a:t>
            </a:r>
            <a:r>
              <a:rPr lang="ru-RU" sz="1800" dirty="0">
                <a:latin typeface="Times New Roman" panose="02020603050405020304" pitchFamily="18" charset="0"/>
                <a:cs typeface="Times New Roman" panose="02020603050405020304" pitchFamily="18" charset="0"/>
              </a:rPr>
              <a:t> — тек </a:t>
            </a:r>
            <a:r>
              <a:rPr lang="ru-RU" sz="1800" dirty="0" err="1">
                <a:latin typeface="Times New Roman" panose="02020603050405020304" pitchFamily="18" charset="0"/>
                <a:cs typeface="Times New Roman" panose="02020603050405020304" pitchFamily="18" charset="0"/>
              </a:rPr>
              <a:t>табиғи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ескерткіш</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емес</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сонымен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қатар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биосфераның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тарихи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жады.Оларды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сақтау</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адамзаттың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табиғат</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алдындағы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борышы</a:t>
            </a:r>
            <a:r>
              <a:rPr lang="ru-RU" sz="18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27909" y="112643"/>
            <a:ext cx="10202092" cy="1822174"/>
          </a:xfrm>
        </p:spPr>
        <p:txBody>
          <a:bodyPr>
            <a:normAutofit/>
          </a:bodyPr>
          <a:lstStyle/>
          <a:p>
            <a:pPr algn="just"/>
            <a:r>
              <a:rPr lang="ru-RU" sz="1800" b="1" dirty="0" err="1" smtClean="0">
                <a:latin typeface="Times New Roman" panose="02020603050405020304" pitchFamily="18" charset="0"/>
                <a:cs typeface="Times New Roman" panose="02020603050405020304" pitchFamily="18" charset="0"/>
              </a:rPr>
              <a:t>Далалықаймақтыңреликтөсімдіктері</a:t>
            </a:r>
            <a:r>
              <a:rPr lang="ru-RU" sz="1800" b="1" dirty="0" smtClean="0">
                <a:latin typeface="Times New Roman" panose="02020603050405020304" pitchFamily="18" charset="0"/>
                <a:cs typeface="Times New Roman" panose="02020603050405020304" pitchFamily="18" charset="0"/>
              </a:rPr>
              <a:t/>
            </a:r>
            <a:br>
              <a:rPr lang="ru-RU" sz="1800" b="1" dirty="0" smtClean="0">
                <a:latin typeface="Times New Roman" panose="02020603050405020304" pitchFamily="18" charset="0"/>
                <a:cs typeface="Times New Roman" panose="02020603050405020304" pitchFamily="18" charset="0"/>
              </a:rPr>
            </a:br>
            <a:r>
              <a:rPr lang="ru-RU" sz="1800" dirty="0" err="1" smtClean="0">
                <a:latin typeface="Times New Roman" panose="02020603050405020304" pitchFamily="18" charset="0"/>
                <a:cs typeface="Times New Roman" panose="02020603050405020304" pitchFamily="18" charset="0"/>
              </a:rPr>
              <a:t>Қазақстанның</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далалық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аймақтарында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ежелгі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дәуірлерден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сақталып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бүгінгі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күнге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дейін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жеткен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көптеген</a:t>
            </a:r>
            <a:r>
              <a:rPr lang="ru-RU" sz="1800" dirty="0">
                <a:latin typeface="Times New Roman" panose="02020603050405020304" pitchFamily="18" charset="0"/>
                <a:cs typeface="Times New Roman" panose="02020603050405020304" pitchFamily="18" charset="0"/>
              </a:rPr>
              <a:t> реликт </a:t>
            </a:r>
            <a:r>
              <a:rPr lang="ru-RU" sz="1800" dirty="0" err="1">
                <a:latin typeface="Times New Roman" panose="02020603050405020304" pitchFamily="18" charset="0"/>
                <a:cs typeface="Times New Roman" panose="02020603050405020304" pitchFamily="18" charset="0"/>
              </a:rPr>
              <a:t>өсімдіктер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бар.Олар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климаттың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күрт</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өзгерістеріне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құрғақшылыққа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топырақтың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әртүрлі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құрамына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бейімделіп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мыңдаған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жылдар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бойы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эволюциялық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іріктелудің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нәтижесінде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сақталған.Бұл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a:t>
            </a:r>
            <a:r>
              <a:rPr lang="ru-RU" sz="1800" dirty="0">
                <a:latin typeface="Times New Roman" panose="02020603050405020304" pitchFamily="18" charset="0"/>
                <a:cs typeface="Times New Roman" panose="02020603050405020304" pitchFamily="18" charset="0"/>
              </a:rPr>
              <a:t> тек </a:t>
            </a:r>
            <a:r>
              <a:rPr lang="ru-RU" sz="1800" dirty="0" err="1">
                <a:latin typeface="Times New Roman" panose="02020603050405020304" pitchFamily="18" charset="0"/>
                <a:cs typeface="Times New Roman" panose="02020603050405020304" pitchFamily="18" charset="0"/>
              </a:rPr>
              <a:t>экологиялық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тұрғыдан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ғана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емес</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сонымен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қатар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ғылыми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мәдени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шаруашылық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маңызы</a:t>
            </a:r>
            <a:r>
              <a:rPr lang="ru-RU" sz="1800" dirty="0">
                <a:latin typeface="Times New Roman" panose="02020603050405020304" pitchFamily="18" charset="0"/>
                <a:cs typeface="Times New Roman" panose="02020603050405020304" pitchFamily="18" charset="0"/>
              </a:rPr>
              <a:t> бар </a:t>
            </a:r>
            <a:r>
              <a:rPr lang="ru-RU" sz="1800" dirty="0" err="1">
                <a:latin typeface="Times New Roman" panose="02020603050405020304" pitchFamily="18" charset="0"/>
                <a:cs typeface="Times New Roman" panose="02020603050405020304" pitchFamily="18" charset="0"/>
              </a:rPr>
              <a:t>табиғи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мұра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табылады</a:t>
            </a:r>
            <a:r>
              <a:rPr lang="ru-RU" sz="1800" dirty="0">
                <a:latin typeface="Times New Roman" panose="02020603050405020304" pitchFamily="18" charset="0"/>
                <a:cs typeface="Times New Roman" panose="02020603050405020304" pitchFamily="18" charset="0"/>
              </a:rPr>
              <a:t>.</a:t>
            </a:r>
          </a:p>
        </p:txBody>
      </p:sp>
      <p:sp>
        <p:nvSpPr>
          <p:cNvPr id="3" name="Подзаголовок 2"/>
          <p:cNvSpPr>
            <a:spLocks noGrp="1"/>
          </p:cNvSpPr>
          <p:nvPr>
            <p:ph type="subTitle" idx="1"/>
          </p:nvPr>
        </p:nvSpPr>
        <p:spPr>
          <a:xfrm>
            <a:off x="1227909" y="2163417"/>
            <a:ext cx="10202092" cy="4422914"/>
          </a:xfrm>
        </p:spPr>
        <p:txBody>
          <a:bodyPr>
            <a:noAutofit/>
          </a:bodyPr>
          <a:lstStyle/>
          <a:p>
            <a:pPr algn="just"/>
            <a:r>
              <a:rPr lang="ru-RU" sz="1800" dirty="0" err="1">
                <a:latin typeface="Times New Roman" panose="02020603050405020304" pitchFamily="18" charset="0"/>
                <a:cs typeface="Times New Roman" panose="02020603050405020304" pitchFamily="18" charset="0"/>
              </a:rPr>
              <a:t>Қараған</a:t>
            </a:r>
            <a:r>
              <a:rPr lang="ru-RU" sz="18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Caragana </a:t>
            </a:r>
            <a:r>
              <a:rPr lang="en-US" sz="1800" dirty="0" err="1">
                <a:latin typeface="Times New Roman" panose="02020603050405020304" pitchFamily="18" charset="0"/>
                <a:cs typeface="Times New Roman" panose="02020603050405020304" pitchFamily="18" charset="0"/>
              </a:rPr>
              <a:t>frutex</a:t>
            </a:r>
            <a:r>
              <a:rPr lang="en-US" sz="1800" dirty="0" smtClean="0">
                <a:latin typeface="Times New Roman" panose="02020603050405020304" pitchFamily="18" charset="0"/>
                <a:cs typeface="Times New Roman" panose="02020603050405020304" pitchFamily="18" charset="0"/>
              </a:rPr>
              <a:t>)</a:t>
            </a:r>
            <a:r>
              <a:rPr lang="kk-KZ"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Қараған</a:t>
            </a:r>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бұта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түріндегі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бұршақ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тұқымдасына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жатады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Биіктігі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шамамен</a:t>
            </a:r>
            <a:r>
              <a:rPr lang="ru-RU" sz="1800" dirty="0">
                <a:latin typeface="Times New Roman" panose="02020603050405020304" pitchFamily="18" charset="0"/>
                <a:cs typeface="Times New Roman" panose="02020603050405020304" pitchFamily="18" charset="0"/>
              </a:rPr>
              <a:t> 1–2 </a:t>
            </a:r>
            <a:r>
              <a:rPr lang="ru-RU" sz="1800" dirty="0" err="1">
                <a:latin typeface="Times New Roman" panose="02020603050405020304" pitchFamily="18" charset="0"/>
                <a:cs typeface="Times New Roman" panose="02020603050405020304" pitchFamily="18" charset="0"/>
              </a:rPr>
              <a:t>метрге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дейін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жетеді.Ол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көбіне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далалық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шөлейт</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аймақтардың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құрғақ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қиыршық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тасты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құмды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жерлерінде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өседі.Қарағанның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жапырақтары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ұсақ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жасыл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түсті</a:t>
            </a:r>
            <a:r>
              <a:rPr lang="ru-RU" sz="1800" dirty="0">
                <a:latin typeface="Times New Roman" panose="02020603050405020304" pitchFamily="18" charset="0"/>
                <a:cs typeface="Times New Roman" panose="02020603050405020304" pitchFamily="18" charset="0"/>
              </a:rPr>
              <a:t>, ал </a:t>
            </a:r>
            <a:r>
              <a:rPr lang="ru-RU" sz="1800" dirty="0" err="1">
                <a:latin typeface="Times New Roman" panose="02020603050405020304" pitchFamily="18" charset="0"/>
                <a:cs typeface="Times New Roman" panose="02020603050405020304" pitchFamily="18" charset="0"/>
              </a:rPr>
              <a:t>гүлдері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сары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келеді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Мамыр</a:t>
            </a:r>
            <a:r>
              <a:rPr lang="ru-RU" sz="1800" dirty="0">
                <a:latin typeface="Times New Roman" panose="02020603050405020304" pitchFamily="18" charset="0"/>
                <a:cs typeface="Times New Roman" panose="02020603050405020304" pitchFamily="18" charset="0"/>
              </a:rPr>
              <a:t>–</a:t>
            </a:r>
            <a:r>
              <a:rPr lang="ru-RU" sz="1800" dirty="0" err="1">
                <a:latin typeface="Times New Roman" panose="02020603050405020304" pitchFamily="18" charset="0"/>
                <a:cs typeface="Times New Roman" panose="02020603050405020304" pitchFamily="18" charset="0"/>
              </a:rPr>
              <a:t>маусым</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айларында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гүлдейді.Тамыр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жүйесі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өте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жақсы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дамыған</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негізгі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тамыры</a:t>
            </a:r>
            <a:r>
              <a:rPr lang="ru-RU" sz="1800" dirty="0">
                <a:latin typeface="Times New Roman" panose="02020603050405020304" pitchFamily="18" charset="0"/>
                <a:cs typeface="Times New Roman" panose="02020603050405020304" pitchFamily="18" charset="0"/>
              </a:rPr>
              <a:t> 2–3 метр </a:t>
            </a:r>
            <a:r>
              <a:rPr lang="ru-RU" sz="1800" dirty="0" err="1">
                <a:latin typeface="Times New Roman" panose="02020603050405020304" pitchFamily="18" charset="0"/>
                <a:cs typeface="Times New Roman" panose="02020603050405020304" pitchFamily="18" charset="0"/>
              </a:rPr>
              <a:t>тереңдікке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дейін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кетеді.Осы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қасиетінің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арқасында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қараған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топырақты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құрғатпай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ылғалды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эрозиядан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қорғайды.Сонымен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қатар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топырақ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құрамын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азотпен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байытады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себебі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тамырында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азотты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сіңіретін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түйнек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бактериялар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өмір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сүреді.Қараған</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экологиялық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тұрғыдан</a:t>
            </a:r>
            <a:r>
              <a:rPr lang="ru-RU" sz="1800" dirty="0">
                <a:latin typeface="Times New Roman" panose="02020603050405020304" pitchFamily="18" charset="0"/>
                <a:cs typeface="Times New Roman" panose="02020603050405020304" pitchFamily="18" charset="0"/>
              </a:rPr>
              <a:t> аса </a:t>
            </a:r>
            <a:r>
              <a:rPr lang="ru-RU" sz="1800" dirty="0" err="1">
                <a:latin typeface="Times New Roman" panose="02020603050405020304" pitchFamily="18" charset="0"/>
                <a:cs typeface="Times New Roman" panose="02020603050405020304" pitchFamily="18" charset="0"/>
              </a:rPr>
              <a:t>маңызды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a:t>
            </a:r>
            <a:r>
              <a:rPr lang="ru-RU"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r>
              <a:rPr lang="en-US" sz="1800" dirty="0" smtClean="0">
                <a:latin typeface="Times New Roman" panose="02020603050405020304" pitchFamily="18" charset="0"/>
                <a:cs typeface="Times New Roman" panose="02020603050405020304" pitchFamily="18" charset="0"/>
              </a:rPr>
              <a:t>1.</a:t>
            </a:r>
            <a:r>
              <a:rPr lang="ru-RU" sz="1800" dirty="0" err="1">
                <a:latin typeface="Times New Roman" panose="02020603050405020304" pitchFamily="18" charset="0"/>
                <a:cs typeface="Times New Roman" panose="02020603050405020304" pitchFamily="18" charset="0"/>
              </a:rPr>
              <a:t>жел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эрозиясының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алдын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алады</a:t>
            </a:r>
            <a:r>
              <a:rPr lang="ru-RU"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2.</a:t>
            </a:r>
            <a:r>
              <a:rPr lang="ru-RU" sz="1800" dirty="0" err="1">
                <a:latin typeface="Times New Roman" panose="02020603050405020304" pitchFamily="18" charset="0"/>
                <a:cs typeface="Times New Roman" panose="02020603050405020304" pitchFamily="18" charset="0"/>
              </a:rPr>
              <a:t>құрғақ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аймақтарда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желден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қорғайтын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орман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алқаптары</a:t>
            </a:r>
            <a:r>
              <a:rPr lang="ru-RU" sz="1800" dirty="0">
                <a:latin typeface="Times New Roman" panose="02020603050405020304" pitchFamily="18" charset="0"/>
                <a:cs typeface="Times New Roman" panose="02020603050405020304" pitchFamily="18" charset="0"/>
              </a:rPr>
              <a:t> мен </a:t>
            </a:r>
            <a:r>
              <a:rPr lang="ru-RU" sz="1800" dirty="0" err="1">
                <a:latin typeface="Times New Roman" panose="02020603050405020304" pitchFamily="18" charset="0"/>
                <a:cs typeface="Times New Roman" panose="02020603050405020304" pitchFamily="18" charset="0"/>
              </a:rPr>
              <a:t>белдеулер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жасау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үшін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қолданылады</a:t>
            </a:r>
            <a:r>
              <a:rPr lang="ru-RU" sz="18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3.</a:t>
            </a:r>
            <a:r>
              <a:rPr lang="ru-RU" sz="1800" dirty="0">
                <a:latin typeface="Times New Roman" panose="02020603050405020304" pitchFamily="18" charset="0"/>
                <a:cs typeface="Times New Roman" panose="02020603050405020304" pitchFamily="18" charset="0"/>
              </a:rPr>
              <a:t>мал </a:t>
            </a:r>
            <a:r>
              <a:rPr lang="ru-RU" sz="1800" dirty="0" err="1">
                <a:latin typeface="Times New Roman" panose="02020603050405020304" pitchFamily="18" charset="0"/>
                <a:cs typeface="Times New Roman" panose="02020603050405020304" pitchFamily="18" charset="0"/>
              </a:rPr>
              <a:t>азығы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ретінде</a:t>
            </a:r>
            <a:r>
              <a:rPr lang="ru-RU" sz="1800" dirty="0">
                <a:latin typeface="Times New Roman" panose="02020603050405020304" pitchFamily="18" charset="0"/>
                <a:cs typeface="Times New Roman" panose="02020603050405020304" pitchFamily="18" charset="0"/>
              </a:rPr>
              <a:t> де </a:t>
            </a:r>
            <a:r>
              <a:rPr lang="ru-RU" sz="1800" dirty="0" err="1">
                <a:latin typeface="Times New Roman" panose="02020603050405020304" pitchFamily="18" charset="0"/>
                <a:cs typeface="Times New Roman" panose="02020603050405020304" pitchFamily="18" charset="0"/>
              </a:rPr>
              <a:t>пайдалы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әсіресе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түйе</a:t>
            </a:r>
            <a:r>
              <a:rPr lang="ru-RU" sz="1800" dirty="0">
                <a:latin typeface="Times New Roman" panose="02020603050405020304" pitchFamily="18" charset="0"/>
                <a:cs typeface="Times New Roman" panose="02020603050405020304" pitchFamily="18" charset="0"/>
              </a:rPr>
              <a:t> мен </a:t>
            </a:r>
            <a:r>
              <a:rPr lang="ru-RU" sz="1800" dirty="0" err="1">
                <a:latin typeface="Times New Roman" panose="02020603050405020304" pitchFamily="18" charset="0"/>
                <a:cs typeface="Times New Roman" panose="02020603050405020304" pitchFamily="18" charset="0"/>
              </a:rPr>
              <a:t>қой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жақсы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жейді</a:t>
            </a:r>
            <a:r>
              <a:rPr lang="ru-RU" sz="18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p>
            <a:pPr algn="just"/>
            <a:r>
              <a:rPr lang="en-US" sz="1800" dirty="0" smtClean="0">
                <a:latin typeface="Times New Roman" panose="02020603050405020304" pitchFamily="18" charset="0"/>
                <a:cs typeface="Times New Roman" panose="02020603050405020304" pitchFamily="18" charset="0"/>
              </a:rPr>
              <a:t>4.</a:t>
            </a:r>
            <a:r>
              <a:rPr lang="ru-RU" sz="1800" dirty="0" err="1">
                <a:latin typeface="Times New Roman" panose="02020603050405020304" pitchFamily="18" charset="0"/>
                <a:cs typeface="Times New Roman" panose="02020603050405020304" pitchFamily="18" charset="0"/>
              </a:rPr>
              <a:t>гүлінен</a:t>
            </a:r>
            <a:r>
              <a:rPr lang="ru-RU" sz="1800" dirty="0">
                <a:latin typeface="Times New Roman" panose="02020603050405020304" pitchFamily="18" charset="0"/>
                <a:cs typeface="Times New Roman" panose="02020603050405020304" pitchFamily="18" charset="0"/>
              </a:rPr>
              <a:t> бал </a:t>
            </a:r>
            <a:r>
              <a:rPr lang="ru-RU" sz="1800" dirty="0" err="1">
                <a:latin typeface="Times New Roman" panose="02020603050405020304" pitchFamily="18" charset="0"/>
                <a:cs typeface="Times New Roman" panose="02020603050405020304" pitchFamily="18" charset="0"/>
              </a:rPr>
              <a:t>жиналады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сондықтан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тамаша</a:t>
            </a:r>
            <a:r>
              <a:rPr lang="ru-RU" sz="1800" dirty="0">
                <a:latin typeface="Times New Roman" panose="02020603050405020304" pitchFamily="18" charset="0"/>
                <a:cs typeface="Times New Roman" panose="02020603050405020304" pitchFamily="18" charset="0"/>
              </a:rPr>
              <a:t> бал </a:t>
            </a:r>
            <a:r>
              <a:rPr lang="ru-RU" sz="1800" dirty="0" err="1">
                <a:latin typeface="Times New Roman" panose="02020603050405020304" pitchFamily="18" charset="0"/>
                <a:cs typeface="Times New Roman" panose="02020603050405020304" pitchFamily="18" charset="0"/>
              </a:rPr>
              <a:t>өсімдігі.Қараған</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ежелгі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геологиялық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дәуірден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сақталып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келе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жатқан</a:t>
            </a:r>
            <a:r>
              <a:rPr lang="ru-RU" sz="1800" dirty="0">
                <a:latin typeface="Times New Roman" panose="02020603050405020304" pitchFamily="18" charset="0"/>
                <a:cs typeface="Times New Roman" panose="02020603050405020304" pitchFamily="18" charset="0"/>
              </a:rPr>
              <a:t> реликт </a:t>
            </a:r>
            <a:r>
              <a:rPr lang="ru-RU" sz="1800" dirty="0" err="1" smtClean="0">
                <a:latin typeface="Times New Roman" panose="02020603050405020304" pitchFamily="18" charset="0"/>
                <a:cs typeface="Times New Roman" panose="02020603050405020304" pitchFamily="18" charset="0"/>
              </a:rPr>
              <a:t>өсімдік.Ол</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қатал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климатқа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бейімделген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экожүйенің</a:t>
            </a:r>
            <a:r>
              <a:rPr lang="ru-RU" sz="1800" dirty="0">
                <a:latin typeface="Times New Roman" panose="02020603050405020304" pitchFamily="18" charset="0"/>
                <a:cs typeface="Times New Roman" panose="02020603050405020304" pitchFamily="18" charset="0"/>
              </a:rPr>
              <a:t> тепе-</a:t>
            </a:r>
            <a:r>
              <a:rPr lang="ru-RU" sz="1800" dirty="0" err="1">
                <a:latin typeface="Times New Roman" panose="02020603050405020304" pitchFamily="18" charset="0"/>
                <a:cs typeface="Times New Roman" panose="02020603050405020304" pitchFamily="18" charset="0"/>
              </a:rPr>
              <a:t>теңдігін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үшін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үлкен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рөл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атқарады</a:t>
            </a:r>
            <a:r>
              <a:rPr lang="ru-RU" sz="18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2035" y="1188720"/>
            <a:ext cx="9144000" cy="3669905"/>
          </a:xfrm>
        </p:spPr>
        <p:txBody>
          <a:bodyPr>
            <a:noAutofit/>
          </a:bodyPr>
          <a:lstStyle/>
          <a:p>
            <a:pPr algn="just"/>
            <a:r>
              <a:rPr lang="ru-RU" sz="1800" dirty="0" err="1">
                <a:latin typeface="Times New Roman" panose="02020603050405020304" pitchFamily="18" charset="0"/>
                <a:cs typeface="Times New Roman" panose="02020603050405020304" pitchFamily="18" charset="0"/>
              </a:rPr>
              <a:t>Жантақ</a:t>
            </a:r>
            <a:r>
              <a:rPr lang="ru-RU" sz="1800"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Alhagi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pseudalhagi</a:t>
            </a:r>
            <a:r>
              <a:rPr lang="en-US" sz="1800" dirty="0">
                <a:latin typeface="Times New Roman" panose="02020603050405020304" pitchFamily="18" charset="0"/>
                <a:cs typeface="Times New Roman" panose="02020603050405020304" pitchFamily="18" charset="0"/>
              </a:rPr>
              <a:t>)</a:t>
            </a:r>
            <a:r>
              <a:rPr lang="ru-RU" sz="1800" dirty="0" err="1">
                <a:latin typeface="Times New Roman" panose="02020603050405020304" pitchFamily="18" charset="0"/>
                <a:cs typeface="Times New Roman" panose="02020603050405020304" pitchFamily="18" charset="0"/>
              </a:rPr>
              <a:t>Жантақ</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көпжылдық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бұта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пішінді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бұршақ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тұқымдасына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жатады.Ол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көбіне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құрғақ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далалар</a:t>
            </a:r>
            <a:r>
              <a:rPr lang="ru-RU" sz="1800" dirty="0">
                <a:latin typeface="Times New Roman" panose="02020603050405020304" pitchFamily="18" charset="0"/>
                <a:cs typeface="Times New Roman" panose="02020603050405020304" pitchFamily="18" charset="0"/>
              </a:rPr>
              <a:t> мен </a:t>
            </a:r>
            <a:r>
              <a:rPr lang="ru-RU" sz="1800" dirty="0" err="1">
                <a:latin typeface="Times New Roman" panose="02020603050405020304" pitchFamily="18" charset="0"/>
                <a:cs typeface="Times New Roman" panose="02020603050405020304" pitchFamily="18" charset="0"/>
              </a:rPr>
              <a:t>шөлейт</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аймақтарда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сондай-ақ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тұзды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топырақты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жерлерде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өседі.Жантақтың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биіктігі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шамамен</a:t>
            </a:r>
            <a:r>
              <a:rPr lang="ru-RU" sz="1800" dirty="0">
                <a:latin typeface="Times New Roman" panose="02020603050405020304" pitchFamily="18" charset="0"/>
                <a:cs typeface="Times New Roman" panose="02020603050405020304" pitchFamily="18" charset="0"/>
              </a:rPr>
              <a:t> 30–100 см, </a:t>
            </a:r>
            <a:r>
              <a:rPr lang="ru-RU" sz="1800" dirty="0" err="1">
                <a:latin typeface="Times New Roman" panose="02020603050405020304" pitchFamily="18" charset="0"/>
                <a:cs typeface="Times New Roman" panose="02020603050405020304" pitchFamily="18" charset="0"/>
              </a:rPr>
              <a:t>сабағы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тікенекті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ұсақ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жапырақтары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бар.Жантақтың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басты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ерекшелігі</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тамыр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жүйесі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өте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тереңге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кетеді.Кейде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тамыры</a:t>
            </a:r>
            <a:r>
              <a:rPr lang="ru-RU" sz="1800" dirty="0">
                <a:latin typeface="Times New Roman" panose="02020603050405020304" pitchFamily="18" charset="0"/>
                <a:cs typeface="Times New Roman" panose="02020603050405020304" pitchFamily="18" charset="0"/>
              </a:rPr>
              <a:t> 10–15 </a:t>
            </a:r>
            <a:r>
              <a:rPr lang="ru-RU" sz="1800" dirty="0" err="1">
                <a:latin typeface="Times New Roman" panose="02020603050405020304" pitchFamily="18" charset="0"/>
                <a:cs typeface="Times New Roman" panose="02020603050405020304" pitchFamily="18" charset="0"/>
              </a:rPr>
              <a:t>метрге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дейін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тереңдеп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асты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ылғалын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тартып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алады.Сол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себепті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жантақ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қатты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ыстық</a:t>
            </a:r>
            <a:r>
              <a:rPr lang="ru-RU" sz="1800" dirty="0">
                <a:latin typeface="Times New Roman" panose="02020603050405020304" pitchFamily="18" charset="0"/>
                <a:cs typeface="Times New Roman" panose="02020603050405020304" pitchFamily="18" charset="0"/>
              </a:rPr>
              <a:t> пен </a:t>
            </a:r>
            <a:r>
              <a:rPr lang="ru-RU" sz="1800" dirty="0" err="1">
                <a:latin typeface="Times New Roman" panose="02020603050405020304" pitchFamily="18" charset="0"/>
                <a:cs typeface="Times New Roman" panose="02020603050405020304" pitchFamily="18" charset="0"/>
              </a:rPr>
              <a:t>шөлге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төзімді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судың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жетіспеуіне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бейімделген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нағыз</a:t>
            </a:r>
            <a:r>
              <a:rPr lang="ru-RU" sz="1800" dirty="0">
                <a:latin typeface="Times New Roman" panose="02020603050405020304" pitchFamily="18" charset="0"/>
                <a:cs typeface="Times New Roman" panose="02020603050405020304" pitchFamily="18" charset="0"/>
              </a:rPr>
              <a:t> реликт </a:t>
            </a:r>
            <a:r>
              <a:rPr lang="ru-RU" sz="1800" dirty="0" err="1">
                <a:latin typeface="Times New Roman" panose="02020603050405020304" pitchFamily="18" charset="0"/>
                <a:cs typeface="Times New Roman" panose="02020603050405020304" pitchFamily="18" charset="0"/>
              </a:rPr>
              <a:t>өсімдік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табылады.Мамыр</a:t>
            </a:r>
            <a:r>
              <a:rPr lang="ru-RU" sz="1800" dirty="0">
                <a:latin typeface="Times New Roman" panose="02020603050405020304" pitchFamily="18" charset="0"/>
                <a:cs typeface="Times New Roman" panose="02020603050405020304" pitchFamily="18" charset="0"/>
              </a:rPr>
              <a:t>–</a:t>
            </a:r>
            <a:r>
              <a:rPr lang="ru-RU" sz="1800" dirty="0" err="1">
                <a:latin typeface="Times New Roman" panose="02020603050405020304" pitchFamily="18" charset="0"/>
                <a:cs typeface="Times New Roman" panose="02020603050405020304" pitchFamily="18" charset="0"/>
              </a:rPr>
              <a:t>шілде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айларында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ашық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қызғылт</a:t>
            </a:r>
            <a:r>
              <a:rPr lang="ru-RU" sz="1800" dirty="0">
                <a:latin typeface="Times New Roman" panose="02020603050405020304" pitchFamily="18" charset="0"/>
                <a:cs typeface="Times New Roman" panose="02020603050405020304" pitchFamily="18" charset="0"/>
              </a:rPr>
              <a:t> не </a:t>
            </a:r>
            <a:r>
              <a:rPr lang="ru-RU" sz="1800" dirty="0" err="1">
                <a:latin typeface="Times New Roman" panose="02020603050405020304" pitchFamily="18" charset="0"/>
                <a:cs typeface="Times New Roman" panose="02020603050405020304" pitchFamily="18" charset="0"/>
              </a:rPr>
              <a:t>күлгін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түсті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гүлдер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ашады.Гүлінен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аралар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жоғары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сапалы</a:t>
            </a:r>
            <a:r>
              <a:rPr lang="ru-RU" sz="1800" dirty="0">
                <a:latin typeface="Times New Roman" panose="02020603050405020304" pitchFamily="18" charset="0"/>
                <a:cs typeface="Times New Roman" panose="02020603050405020304" pitchFamily="18" charset="0"/>
              </a:rPr>
              <a:t> бал </a:t>
            </a:r>
            <a:r>
              <a:rPr lang="ru-RU" sz="1800" dirty="0" err="1">
                <a:latin typeface="Times New Roman" panose="02020603050405020304" pitchFamily="18" charset="0"/>
                <a:cs typeface="Times New Roman" panose="02020603050405020304" pitchFamily="18" charset="0"/>
              </a:rPr>
              <a:t>жинайды.Жантақ</a:t>
            </a:r>
            <a:r>
              <a:rPr lang="ru-RU" sz="1800" dirty="0">
                <a:latin typeface="Times New Roman" panose="02020603050405020304" pitchFamily="18" charset="0"/>
                <a:cs typeface="Times New Roman" panose="02020603050405020304" pitchFamily="18" charset="0"/>
              </a:rPr>
              <a:t> – тек </a:t>
            </a:r>
            <a:r>
              <a:rPr lang="ru-RU" sz="1800" dirty="0" err="1">
                <a:latin typeface="Times New Roman" panose="02020603050405020304" pitchFamily="18" charset="0"/>
                <a:cs typeface="Times New Roman" panose="02020603050405020304" pitchFamily="18" charset="0"/>
              </a:rPr>
              <a:t>экологиялық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емес</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шаруашылық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тұрғыдан</a:t>
            </a:r>
            <a:r>
              <a:rPr lang="ru-RU" sz="1800" dirty="0">
                <a:latin typeface="Times New Roman" panose="02020603050405020304" pitchFamily="18" charset="0"/>
                <a:cs typeface="Times New Roman" panose="02020603050405020304" pitchFamily="18" charset="0"/>
              </a:rPr>
              <a:t> да </a:t>
            </a:r>
            <a:r>
              <a:rPr lang="ru-RU" sz="1800" dirty="0" err="1">
                <a:latin typeface="Times New Roman" panose="02020603050405020304" pitchFamily="18" charset="0"/>
                <a:cs typeface="Times New Roman" panose="02020603050405020304" pitchFamily="18" charset="0"/>
              </a:rPr>
              <a:t>маңызды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Халық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медицинасында</a:t>
            </a:r>
            <a:r>
              <a:rPr lang="ru-RU" sz="1800" dirty="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жантақ</a:t>
            </a:r>
            <a:r>
              <a:rPr lang="ru-RU" sz="1800" dirty="0" smtClean="0">
                <a:latin typeface="Times New Roman" panose="02020603050405020304" pitchFamily="18" charset="0"/>
                <a:cs typeface="Times New Roman" panose="02020603050405020304" pitchFamily="18" charset="0"/>
              </a:rPr>
              <a:t>:</a:t>
            </a:r>
            <a:r>
              <a:rPr lang="kk-KZ" sz="1800" dirty="0">
                <a:latin typeface="Times New Roman" panose="02020603050405020304" pitchFamily="18" charset="0"/>
                <a:cs typeface="Times New Roman" panose="02020603050405020304" pitchFamily="18" charset="0"/>
              </a:rPr>
              <a:t> </a:t>
            </a:r>
            <a:r>
              <a:rPr lang="kk-KZ" sz="1800" dirty="0" smtClean="0">
                <a:latin typeface="Times New Roman" panose="02020603050405020304" pitchFamily="18" charset="0"/>
                <a:cs typeface="Times New Roman" panose="02020603050405020304" pitchFamily="18" charset="0"/>
              </a:rPr>
              <a:t/>
            </a:r>
            <a:br>
              <a:rPr lang="kk-KZ" sz="1800" dirty="0" smtClean="0">
                <a:latin typeface="Times New Roman" panose="02020603050405020304" pitchFamily="18" charset="0"/>
                <a:cs typeface="Times New Roman" panose="02020603050405020304" pitchFamily="18" charset="0"/>
              </a:rPr>
            </a:br>
            <a:r>
              <a:rPr lang="en-US" sz="1800" dirty="0" smtClean="0">
                <a:latin typeface="Times New Roman" panose="02020603050405020304" pitchFamily="18" charset="0"/>
                <a:cs typeface="Times New Roman" panose="02020603050405020304" pitchFamily="18" charset="0"/>
              </a:rPr>
              <a:t>1.</a:t>
            </a:r>
            <a:r>
              <a:rPr lang="ru-RU" sz="1800" dirty="0" err="1">
                <a:latin typeface="Times New Roman" panose="02020603050405020304" pitchFamily="18" charset="0"/>
                <a:cs typeface="Times New Roman" panose="02020603050405020304" pitchFamily="18" charset="0"/>
              </a:rPr>
              <a:t>бүйрек</a:t>
            </a:r>
            <a:r>
              <a:rPr lang="ru-RU" sz="1800" dirty="0">
                <a:latin typeface="Times New Roman" panose="02020603050405020304" pitchFamily="18" charset="0"/>
                <a:cs typeface="Times New Roman" panose="02020603050405020304" pitchFamily="18" charset="0"/>
              </a:rPr>
              <a:t> пен </a:t>
            </a:r>
            <a:r>
              <a:rPr lang="ru-RU" sz="1800" dirty="0" err="1">
                <a:latin typeface="Times New Roman" panose="02020603050405020304" pitchFamily="18" charset="0"/>
                <a:cs typeface="Times New Roman" panose="02020603050405020304" pitchFamily="18" charset="0"/>
              </a:rPr>
              <a:t>бауыр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ауруларын</a:t>
            </a:r>
            <a:r>
              <a:rPr lang="ru-RU" sz="1800" dirty="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емдеуге</a:t>
            </a:r>
            <a:r>
              <a:rPr lang="ru-RU" sz="1800" dirty="0" smtClean="0">
                <a:latin typeface="Times New Roman" panose="02020603050405020304" pitchFamily="18" charset="0"/>
                <a:cs typeface="Times New Roman" panose="02020603050405020304" pitchFamily="18" charset="0"/>
              </a:rPr>
              <a:t>;</a:t>
            </a:r>
            <a:r>
              <a:rPr lang="ru-RU"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2.</a:t>
            </a:r>
            <a:r>
              <a:rPr lang="ru-RU" sz="1800" dirty="0" err="1">
                <a:latin typeface="Times New Roman" panose="02020603050405020304" pitchFamily="18" charset="0"/>
                <a:cs typeface="Times New Roman" panose="02020603050405020304" pitchFamily="18" charset="0"/>
              </a:rPr>
              <a:t>қабынуға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қарсы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дәрі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ретінде</a:t>
            </a:r>
            <a:r>
              <a:rPr lang="ru-RU" sz="18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3.</a:t>
            </a:r>
            <a:r>
              <a:rPr lang="ru-RU" sz="1800" dirty="0" err="1">
                <a:latin typeface="Times New Roman" panose="02020603050405020304" pitchFamily="18" charset="0"/>
                <a:cs typeface="Times New Roman" panose="02020603050405020304" pitchFamily="18" charset="0"/>
              </a:rPr>
              <a:t>жөтел</a:t>
            </a:r>
            <a:r>
              <a:rPr lang="ru-RU" sz="1800" dirty="0">
                <a:latin typeface="Times New Roman" panose="02020603050405020304" pitchFamily="18" charset="0"/>
                <a:cs typeface="Times New Roman" panose="02020603050405020304" pitchFamily="18" charset="0"/>
              </a:rPr>
              <a:t> мен </a:t>
            </a:r>
            <a:r>
              <a:rPr lang="ru-RU" sz="1800" dirty="0" err="1">
                <a:latin typeface="Times New Roman" panose="02020603050405020304" pitchFamily="18" charset="0"/>
                <a:cs typeface="Times New Roman" panose="02020603050405020304" pitchFamily="18" charset="0"/>
              </a:rPr>
              <a:t>тыныс</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жолы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ауруларына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қарсы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қолданылған</a:t>
            </a:r>
            <a:r>
              <a:rPr lang="ru-RU"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r>
              <a:rPr lang="ru-RU" sz="1800" dirty="0" err="1">
                <a:latin typeface="Times New Roman" panose="02020603050405020304" pitchFamily="18" charset="0"/>
                <a:cs typeface="Times New Roman" panose="02020603050405020304" pitchFamily="18" charset="0"/>
              </a:rPr>
              <a:t>Сонымен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қатар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тамыры</a:t>
            </a:r>
            <a:r>
              <a:rPr lang="ru-RU" sz="1800" dirty="0">
                <a:latin typeface="Times New Roman" panose="02020603050405020304" pitchFamily="18" charset="0"/>
                <a:cs typeface="Times New Roman" panose="02020603050405020304" pitchFamily="18" charset="0"/>
              </a:rPr>
              <a:t> мен </a:t>
            </a:r>
            <a:r>
              <a:rPr lang="ru-RU" sz="1800" dirty="0" err="1">
                <a:latin typeface="Times New Roman" panose="02020603050405020304" pitchFamily="18" charset="0"/>
                <a:cs typeface="Times New Roman" panose="02020603050405020304" pitchFamily="18" charset="0"/>
              </a:rPr>
              <a:t>сабағы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тұздануына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қарсы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әсер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етеді.Жантақ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топырақты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бекітіп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шөлдену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процесін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баяулатады</a:t>
            </a:r>
            <a:r>
              <a:rPr lang="ru-RU" sz="1800" dirty="0">
                <a:latin typeface="Times New Roman" panose="02020603050405020304" pitchFamily="18" charset="0"/>
                <a:cs typeface="Times New Roman" panose="02020603050405020304" pitchFamily="18" charset="0"/>
              </a:rPr>
              <a:t>.</a:t>
            </a:r>
          </a:p>
        </p:txBody>
      </p:sp>
      <p:pic>
        <p:nvPicPr>
          <p:cNvPr id="4" name="Рисунок 3"/>
          <p:cNvPicPr>
            <a:picLocks noChangeAspect="1"/>
          </p:cNvPicPr>
          <p:nvPr/>
        </p:nvPicPr>
        <p:blipFill>
          <a:blip r:embed="rId2"/>
          <a:stretch>
            <a:fillRect/>
          </a:stretch>
        </p:blipFill>
        <p:spPr>
          <a:xfrm>
            <a:off x="9356035" y="980661"/>
            <a:ext cx="2835965" cy="470452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20621" y="1014619"/>
            <a:ext cx="8070573" cy="3983700"/>
          </a:xfrm>
        </p:spPr>
        <p:txBody>
          <a:bodyPr>
            <a:noAutofit/>
          </a:bodyPr>
          <a:lstStyle/>
          <a:p>
            <a:pPr algn="just"/>
            <a:r>
              <a:rPr lang="ru-RU" sz="1800" dirty="0" err="1">
                <a:latin typeface="Times New Roman" panose="02020603050405020304" pitchFamily="18" charset="0"/>
                <a:cs typeface="Times New Roman" panose="02020603050405020304" pitchFamily="18" charset="0"/>
              </a:rPr>
              <a:t>Тасжарған</a:t>
            </a:r>
            <a:r>
              <a:rPr lang="ru-RU" sz="1800"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Draba</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sibirica</a:t>
            </a:r>
            <a:r>
              <a:rPr lang="en-US" sz="1800" dirty="0">
                <a:latin typeface="Times New Roman" panose="02020603050405020304" pitchFamily="18" charset="0"/>
                <a:cs typeface="Times New Roman" panose="02020603050405020304" pitchFamily="18" charset="0"/>
              </a:rPr>
              <a:t>)</a:t>
            </a:r>
            <a:r>
              <a:rPr lang="ru-RU" sz="1800" dirty="0" err="1">
                <a:latin typeface="Times New Roman" panose="02020603050405020304" pitchFamily="18" charset="0"/>
                <a:cs typeface="Times New Roman" panose="02020603050405020304" pitchFamily="18" charset="0"/>
              </a:rPr>
              <a:t>Тасжарған</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крестгүлділер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тұқымдасына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жататын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көпжылдық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өсімдік.Ол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негізінен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таулы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аймақтар</a:t>
            </a:r>
            <a:r>
              <a:rPr lang="ru-RU" sz="1800" dirty="0">
                <a:latin typeface="Times New Roman" panose="02020603050405020304" pitchFamily="18" charset="0"/>
                <a:cs typeface="Times New Roman" panose="02020603050405020304" pitchFamily="18" charset="0"/>
              </a:rPr>
              <a:t> мен </a:t>
            </a:r>
            <a:r>
              <a:rPr lang="ru-RU" sz="1800" dirty="0" err="1">
                <a:latin typeface="Times New Roman" panose="02020603050405020304" pitchFamily="18" charset="0"/>
                <a:cs typeface="Times New Roman" panose="02020603050405020304" pitchFamily="18" charset="0"/>
              </a:rPr>
              <a:t>даланың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тасты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беткейлерінде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өседі.Бұл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айтып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тұрғандай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жартастардың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жарықтарында</a:t>
            </a:r>
            <a:r>
              <a:rPr lang="ru-RU" sz="1800" dirty="0">
                <a:latin typeface="Times New Roman" panose="02020603050405020304" pitchFamily="18" charset="0"/>
                <a:cs typeface="Times New Roman" panose="02020603050405020304" pitchFamily="18" charset="0"/>
              </a:rPr>
              <a:t> да </a:t>
            </a:r>
            <a:r>
              <a:rPr lang="ru-RU" sz="1800" dirty="0" err="1">
                <a:latin typeface="Times New Roman" panose="02020603050405020304" pitchFamily="18" charset="0"/>
                <a:cs typeface="Times New Roman" panose="02020603050405020304" pitchFamily="18" charset="0"/>
              </a:rPr>
              <a:t>өсе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алатын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ерекше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төзімді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түр.Тасжарғанның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биіктігі</a:t>
            </a:r>
            <a:r>
              <a:rPr lang="ru-RU" sz="1800" dirty="0">
                <a:latin typeface="Times New Roman" panose="02020603050405020304" pitchFamily="18" charset="0"/>
                <a:cs typeface="Times New Roman" panose="02020603050405020304" pitchFamily="18" charset="0"/>
              </a:rPr>
              <a:t> 5–15 см </a:t>
            </a:r>
            <a:r>
              <a:rPr lang="ru-RU" sz="1800" dirty="0" err="1">
                <a:latin typeface="Times New Roman" panose="02020603050405020304" pitchFamily="18" charset="0"/>
                <a:cs typeface="Times New Roman" panose="02020603050405020304" pitchFamily="18" charset="0"/>
              </a:rPr>
              <a:t>шамасында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сабағы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қысқа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жапырақтары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түкті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кішкентай.Көктемде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ашық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сары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түсті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гүлдер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ашады.Гүлдері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кішкентай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болғанымен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өте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әдемі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ұзақ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сақталады.Тасжарған</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мұз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дәуірінен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сақталған</a:t>
            </a:r>
            <a:r>
              <a:rPr lang="ru-RU" sz="1800" dirty="0">
                <a:latin typeface="Times New Roman" panose="02020603050405020304" pitchFamily="18" charset="0"/>
                <a:cs typeface="Times New Roman" panose="02020603050405020304" pitchFamily="18" charset="0"/>
              </a:rPr>
              <a:t> реликт </a:t>
            </a:r>
            <a:r>
              <a:rPr lang="ru-RU" sz="1800" dirty="0" err="1">
                <a:latin typeface="Times New Roman" panose="02020603050405020304" pitchFamily="18" charset="0"/>
                <a:cs typeface="Times New Roman" panose="02020603050405020304" pitchFamily="18" charset="0"/>
              </a:rPr>
              <a:t>өсімдік.Сол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замандарда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кеңінен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таралған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бұл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қазіргі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кезде</a:t>
            </a:r>
            <a:r>
              <a:rPr lang="ru-RU" sz="1800" dirty="0">
                <a:latin typeface="Times New Roman" panose="02020603050405020304" pitchFamily="18" charset="0"/>
                <a:cs typeface="Times New Roman" panose="02020603050405020304" pitchFamily="18" charset="0"/>
              </a:rPr>
              <a:t> тек </a:t>
            </a:r>
            <a:r>
              <a:rPr lang="ru-RU" sz="1800" dirty="0" err="1">
                <a:latin typeface="Times New Roman" panose="02020603050405020304" pitchFamily="18" charset="0"/>
                <a:cs typeface="Times New Roman" panose="02020603050405020304" pitchFamily="18" charset="0"/>
              </a:rPr>
              <a:t>Сібір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Солтүстік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Шығыс</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Қазақстан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өңірлерінің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тасты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жерлерінде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ғана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кездеседі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Экологиялық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рөлі</a:t>
            </a: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a:t>
            </a:r>
            <a:r>
              <a:rPr lang="ru-RU" sz="1800" dirty="0">
                <a:latin typeface="Times New Roman" panose="02020603050405020304" pitchFamily="18" charset="0"/>
                <a:cs typeface="Times New Roman" panose="02020603050405020304" pitchFamily="18" charset="0"/>
              </a:rPr>
              <a:t>Тау </a:t>
            </a:r>
            <a:r>
              <a:rPr lang="ru-RU" sz="1800" dirty="0" err="1">
                <a:latin typeface="Times New Roman" panose="02020603050405020304" pitchFamily="18" charset="0"/>
                <a:cs typeface="Times New Roman" panose="02020603050405020304" pitchFamily="18" charset="0"/>
              </a:rPr>
              <a:t>беткейлеріндегі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топырақ</a:t>
            </a:r>
            <a:r>
              <a:rPr lang="ru-RU" sz="1800" dirty="0">
                <a:latin typeface="Times New Roman" panose="02020603050405020304" pitchFamily="18" charset="0"/>
                <a:cs typeface="Times New Roman" panose="02020603050405020304" pitchFamily="18" charset="0"/>
              </a:rPr>
              <a:t> пен </a:t>
            </a:r>
            <a:r>
              <a:rPr lang="ru-RU" sz="1800" dirty="0" err="1">
                <a:latin typeface="Times New Roman" panose="02020603050405020304" pitchFamily="18" charset="0"/>
                <a:cs typeface="Times New Roman" panose="02020603050405020304" pitchFamily="18" charset="0"/>
              </a:rPr>
              <a:t>тастың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бөлінуін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баяулатады</a:t>
            </a:r>
            <a:r>
              <a:rPr lang="ru-RU" sz="1800" dirty="0" smtClean="0">
                <a:latin typeface="Times New Roman" panose="02020603050405020304" pitchFamily="18" charset="0"/>
                <a:cs typeface="Times New Roman" panose="02020603050405020304" pitchFamily="18" charset="0"/>
              </a:rPr>
              <a:t>;</a:t>
            </a:r>
            <a:r>
              <a:rPr lang="en-US" sz="1800" dirty="0" smtClean="0">
                <a:latin typeface="Times New Roman" panose="02020603050405020304" pitchFamily="18" charset="0"/>
                <a:cs typeface="Times New Roman" panose="02020603050405020304" pitchFamily="18" charset="0"/>
              </a:rPr>
              <a:t/>
            </a:r>
            <a:br>
              <a:rPr lang="en-US" sz="1800" dirty="0" smtClean="0">
                <a:latin typeface="Times New Roman" panose="02020603050405020304" pitchFamily="18" charset="0"/>
                <a:cs typeface="Times New Roman" panose="02020603050405020304" pitchFamily="18" charset="0"/>
              </a:rPr>
            </a:br>
            <a:r>
              <a:rPr lang="en-US" sz="1800" dirty="0" smtClean="0">
                <a:latin typeface="Times New Roman" panose="02020603050405020304" pitchFamily="18" charset="0"/>
                <a:cs typeface="Times New Roman" panose="02020603050405020304" pitchFamily="18" charset="0"/>
              </a:rPr>
              <a:t>2.</a:t>
            </a:r>
            <a:r>
              <a:rPr lang="ru-RU" sz="1800" dirty="0" err="1">
                <a:latin typeface="Times New Roman" panose="02020603050405020304" pitchFamily="18" charset="0"/>
                <a:cs typeface="Times New Roman" panose="02020603050405020304" pitchFamily="18" charset="0"/>
              </a:rPr>
              <a:t>Топырақ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құрамын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минералдармен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байытады</a:t>
            </a:r>
            <a:r>
              <a:rPr lang="ru-RU"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r>
              <a:rPr lang="en-US" sz="1800" dirty="0" smtClean="0">
                <a:latin typeface="Times New Roman" panose="02020603050405020304" pitchFamily="18" charset="0"/>
                <a:cs typeface="Times New Roman" panose="02020603050405020304" pitchFamily="18" charset="0"/>
              </a:rPr>
              <a:t>3.</a:t>
            </a:r>
            <a:r>
              <a:rPr lang="ru-RU" sz="1800" dirty="0" err="1">
                <a:latin typeface="Times New Roman" panose="02020603050405020304" pitchFamily="18" charset="0"/>
                <a:cs typeface="Times New Roman" panose="02020603050405020304" pitchFamily="18" charset="0"/>
              </a:rPr>
              <a:t>Кейбір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түрлері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дәрілік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ретінде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зерттеліп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жатыр.Бұл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төзімділігі</a:t>
            </a:r>
            <a:r>
              <a:rPr lang="ru-RU" sz="1800" dirty="0">
                <a:latin typeface="Times New Roman" panose="02020603050405020304" pitchFamily="18" charset="0"/>
                <a:cs typeface="Times New Roman" panose="02020603050405020304" pitchFamily="18" charset="0"/>
              </a:rPr>
              <a:t> мен </a:t>
            </a:r>
            <a:r>
              <a:rPr lang="ru-RU" sz="1800" dirty="0" err="1">
                <a:latin typeface="Times New Roman" panose="02020603050405020304" pitchFamily="18" charset="0"/>
                <a:cs typeface="Times New Roman" panose="02020603050405020304" pitchFamily="18" charset="0"/>
              </a:rPr>
              <a:t>ерекше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тіршілік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ету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қабілеті</a:t>
            </a:r>
            <a:r>
              <a:rPr lang="ru-RU" sz="1800" dirty="0">
                <a:latin typeface="Times New Roman" panose="02020603050405020304" pitchFamily="18" charset="0"/>
                <a:cs typeface="Times New Roman" panose="02020603050405020304" pitchFamily="18" charset="0"/>
              </a:rPr>
              <a:t> оны дала </a:t>
            </a:r>
            <a:r>
              <a:rPr lang="ru-RU" sz="1800" dirty="0" err="1">
                <a:latin typeface="Times New Roman" panose="02020603050405020304" pitchFamily="18" charset="0"/>
                <a:cs typeface="Times New Roman" panose="02020603050405020304" pitchFamily="18" charset="0"/>
              </a:rPr>
              <a:t>флорасының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эволюциялық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тұрғыдан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өкілдерінің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бірі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етеді</a:t>
            </a:r>
            <a:r>
              <a:rPr lang="ru-RU" sz="1800" dirty="0">
                <a:latin typeface="Times New Roman" panose="02020603050405020304" pitchFamily="18" charset="0"/>
                <a:cs typeface="Times New Roman" panose="02020603050405020304" pitchFamily="18" charset="0"/>
              </a:rPr>
              <a:t>.</a:t>
            </a:r>
          </a:p>
        </p:txBody>
      </p:sp>
      <p:pic>
        <p:nvPicPr>
          <p:cNvPr id="4" name="Рисунок 3"/>
          <p:cNvPicPr>
            <a:picLocks noChangeAspect="1"/>
          </p:cNvPicPr>
          <p:nvPr/>
        </p:nvPicPr>
        <p:blipFill>
          <a:blip r:embed="rId2"/>
          <a:stretch>
            <a:fillRect/>
          </a:stretch>
        </p:blipFill>
        <p:spPr>
          <a:xfrm>
            <a:off x="8984972" y="1014619"/>
            <a:ext cx="2738231" cy="482876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82388" y="3133164"/>
            <a:ext cx="7288306" cy="2870071"/>
          </a:xfrm>
        </p:spPr>
        <p:txBody>
          <a:bodyPr>
            <a:noAutofit/>
          </a:bodyPr>
          <a:lstStyle/>
          <a:p>
            <a:pPr algn="just"/>
            <a:r>
              <a:rPr lang="ru-RU" sz="1800" dirty="0" err="1">
                <a:latin typeface="Times New Roman" panose="02020603050405020304" pitchFamily="18" charset="0"/>
                <a:cs typeface="Times New Roman" panose="02020603050405020304" pitchFamily="18" charset="0"/>
              </a:rPr>
              <a:t>Бозжусан</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жусан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тұқымдасының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ежелгі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өкілі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Қазақстан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даласының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нағыз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символдарының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бірі.Бұл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a:t>
            </a:r>
            <a:r>
              <a:rPr lang="ru-RU" sz="1800" dirty="0">
                <a:latin typeface="Times New Roman" panose="02020603050405020304" pitchFamily="18" charset="0"/>
                <a:cs typeface="Times New Roman" panose="02020603050405020304" pitchFamily="18" charset="0"/>
              </a:rPr>
              <a:t> реликт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ксерофит (</a:t>
            </a:r>
            <a:r>
              <a:rPr lang="ru-RU" sz="1800" dirty="0" err="1">
                <a:latin typeface="Times New Roman" panose="02020603050405020304" pitchFamily="18" charset="0"/>
                <a:cs typeface="Times New Roman" panose="02020603050405020304" pitchFamily="18" charset="0"/>
              </a:rPr>
              <a:t>құрғақшылыққа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бейімделген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табылады.Биіктігі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шамамен</a:t>
            </a:r>
            <a:r>
              <a:rPr lang="ru-RU" sz="1800" dirty="0">
                <a:latin typeface="Times New Roman" panose="02020603050405020304" pitchFamily="18" charset="0"/>
                <a:cs typeface="Times New Roman" panose="02020603050405020304" pitchFamily="18" charset="0"/>
              </a:rPr>
              <a:t> 20–40 см, </a:t>
            </a:r>
            <a:r>
              <a:rPr lang="ru-RU" sz="1800" dirty="0" err="1">
                <a:latin typeface="Times New Roman" panose="02020603050405020304" pitchFamily="18" charset="0"/>
                <a:cs typeface="Times New Roman" panose="02020603050405020304" pitchFamily="18" charset="0"/>
              </a:rPr>
              <a:t>сабағы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тармақты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жапырақтары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ұсақ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күміс</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түсті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түктермен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қапталған.Бұл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түктер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ыстықтан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судың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булануынан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қорғайды.Гүлдері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ұсақ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ашық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сары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түсті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шілде</a:t>
            </a:r>
            <a:r>
              <a:rPr lang="ru-RU" sz="1800" dirty="0">
                <a:latin typeface="Times New Roman" panose="02020603050405020304" pitchFamily="18" charset="0"/>
                <a:cs typeface="Times New Roman" panose="02020603050405020304" pitchFamily="18" charset="0"/>
              </a:rPr>
              <a:t>–</a:t>
            </a:r>
            <a:r>
              <a:rPr lang="ru-RU" sz="1800" dirty="0" err="1">
                <a:latin typeface="Times New Roman" panose="02020603050405020304" pitchFamily="18" charset="0"/>
                <a:cs typeface="Times New Roman" panose="02020603050405020304" pitchFamily="18" charset="0"/>
              </a:rPr>
              <a:t>тамыз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айларында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гүлдейді.Бозжусан</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Қазақстанның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көптеген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аймақтарында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кездеседі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бірақ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кейбір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популяциялары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мұз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дәуірінен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сақталған</a:t>
            </a:r>
            <a:r>
              <a:rPr lang="ru-RU" sz="1800" dirty="0">
                <a:latin typeface="Times New Roman" panose="02020603050405020304" pitchFamily="18" charset="0"/>
                <a:cs typeface="Times New Roman" panose="02020603050405020304" pitchFamily="18" charset="0"/>
              </a:rPr>
              <a:t> реликт </a:t>
            </a:r>
            <a:r>
              <a:rPr lang="ru-RU" sz="1800" dirty="0" err="1">
                <a:latin typeface="Times New Roman" panose="02020603050405020304" pitchFamily="18" charset="0"/>
                <a:cs typeface="Times New Roman" panose="02020603050405020304" pitchFamily="18" charset="0"/>
              </a:rPr>
              <a:t>түр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ретінде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белгілі.Ол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қатты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желге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құрғақшылыққа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температураның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күрт</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ауытқуына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төзімді.Экологиялық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маңызы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зор</a:t>
            </a:r>
            <a:r>
              <a:rPr lang="ru-RU" sz="1800" dirty="0">
                <a:latin typeface="Times New Roman" panose="02020603050405020304" pitchFamily="18" charset="0"/>
                <a:cs typeface="Times New Roman" panose="02020603050405020304" pitchFamily="18" charset="0"/>
              </a:rPr>
              <a:t>:</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a:t>
            </a:r>
            <a:r>
              <a:rPr lang="ru-RU" sz="1800" dirty="0" err="1">
                <a:latin typeface="Times New Roman" panose="02020603050405020304" pitchFamily="18" charset="0"/>
                <a:cs typeface="Times New Roman" panose="02020603050405020304" pitchFamily="18" charset="0"/>
              </a:rPr>
              <a:t>Топырақтың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құнарлылығын</a:t>
            </a:r>
            <a:r>
              <a:rPr lang="ru-RU" sz="1800" dirty="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сақтайды</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эрозияны</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болдырмайды</a:t>
            </a:r>
            <a:r>
              <a:rPr lang="ru-RU" sz="1800" dirty="0">
                <a:latin typeface="Times New Roman" panose="02020603050405020304" pitchFamily="18" charset="0"/>
                <a:cs typeface="Times New Roman" panose="02020603050405020304" pitchFamily="18" charset="0"/>
              </a:rPr>
              <a:t>;</a:t>
            </a:r>
            <a:br>
              <a:rPr lang="ru-RU" sz="1800" dirty="0">
                <a:latin typeface="Times New Roman" panose="02020603050405020304" pitchFamily="18" charset="0"/>
                <a:cs typeface="Times New Roman" panose="02020603050405020304" pitchFamily="18" charset="0"/>
              </a:rPr>
            </a:br>
            <a:r>
              <a:rPr lang="en-US" sz="1800" dirty="0" smtClean="0">
                <a:latin typeface="Times New Roman" panose="02020603050405020304" pitchFamily="18" charset="0"/>
                <a:cs typeface="Times New Roman" panose="02020603050405020304" pitchFamily="18" charset="0"/>
              </a:rPr>
              <a:t>2.</a:t>
            </a:r>
            <a:r>
              <a:rPr lang="ru-RU" sz="1800" dirty="0">
                <a:latin typeface="Times New Roman" panose="02020603050405020304" pitchFamily="18" charset="0"/>
                <a:cs typeface="Times New Roman" panose="02020603050405020304" pitchFamily="18" charset="0"/>
              </a:rPr>
              <a:t>Мал </a:t>
            </a:r>
            <a:r>
              <a:rPr lang="ru-RU" sz="1800" dirty="0" err="1">
                <a:latin typeface="Times New Roman" panose="02020603050405020304" pitchFamily="18" charset="0"/>
                <a:cs typeface="Times New Roman" panose="02020603050405020304" pitchFamily="18" charset="0"/>
              </a:rPr>
              <a:t>азығы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ретінде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маңызды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әсіресе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қой</a:t>
            </a:r>
            <a:r>
              <a:rPr lang="ru-RU" sz="1800" dirty="0">
                <a:latin typeface="Times New Roman" panose="02020603050405020304" pitchFamily="18" charset="0"/>
                <a:cs typeface="Times New Roman" panose="02020603050405020304" pitchFamily="18" charset="0"/>
              </a:rPr>
              <a:t> мен </a:t>
            </a:r>
            <a:r>
              <a:rPr lang="ru-RU" sz="1800" dirty="0" err="1">
                <a:latin typeface="Times New Roman" panose="02020603050405020304" pitchFamily="18" charset="0"/>
                <a:cs typeface="Times New Roman" panose="02020603050405020304" pitchFamily="18" charset="0"/>
              </a:rPr>
              <a:t>түйе</a:t>
            </a:r>
            <a:r>
              <a:rPr lang="ru-RU" sz="1800" dirty="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жейді</a:t>
            </a:r>
            <a:r>
              <a:rPr lang="ru-RU" sz="1800" dirty="0" smtClean="0">
                <a:latin typeface="Times New Roman" panose="02020603050405020304" pitchFamily="18" charset="0"/>
                <a:cs typeface="Times New Roman" panose="02020603050405020304" pitchFamily="18" charset="0"/>
              </a:rPr>
              <a:t>);</a:t>
            </a:r>
            <a:r>
              <a:rPr lang="en-US" sz="1800" dirty="0" smtClean="0">
                <a:latin typeface="Times New Roman" panose="02020603050405020304" pitchFamily="18" charset="0"/>
                <a:cs typeface="Times New Roman" panose="02020603050405020304" pitchFamily="18" charset="0"/>
              </a:rPr>
              <a:t/>
            </a:r>
            <a:br>
              <a:rPr lang="en-US" sz="1800" dirty="0" smtClean="0">
                <a:latin typeface="Times New Roman" panose="02020603050405020304" pitchFamily="18" charset="0"/>
                <a:cs typeface="Times New Roman" panose="02020603050405020304" pitchFamily="18" charset="0"/>
              </a:rPr>
            </a:br>
            <a:r>
              <a:rPr lang="en-US" sz="1800" dirty="0" smtClean="0">
                <a:latin typeface="Times New Roman" panose="02020603050405020304" pitchFamily="18" charset="0"/>
                <a:cs typeface="Times New Roman" panose="02020603050405020304" pitchFamily="18" charset="0"/>
              </a:rPr>
              <a:t>3.</a:t>
            </a:r>
            <a:r>
              <a:rPr lang="ru-RU" sz="1800" dirty="0" err="1">
                <a:latin typeface="Times New Roman" panose="02020603050405020304" pitchFamily="18" charset="0"/>
                <a:cs typeface="Times New Roman" panose="02020603050405020304" pitchFamily="18" charset="0"/>
              </a:rPr>
              <a:t>Топырақтағы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тұзды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азайтады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ылғалды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реттейді</a:t>
            </a:r>
            <a:r>
              <a:rPr lang="ru-RU" sz="18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4.</a:t>
            </a:r>
            <a:r>
              <a:rPr lang="ru-RU" sz="1800" dirty="0">
                <a:latin typeface="Times New Roman" panose="02020603050405020304" pitchFamily="18" charset="0"/>
                <a:cs typeface="Times New Roman" panose="02020603050405020304" pitchFamily="18" charset="0"/>
              </a:rPr>
              <a:t>Кей </a:t>
            </a:r>
            <a:r>
              <a:rPr lang="ru-RU" sz="1800" dirty="0" err="1">
                <a:latin typeface="Times New Roman" panose="02020603050405020304" pitchFamily="18" charset="0"/>
                <a:cs typeface="Times New Roman" panose="02020603050405020304" pitchFamily="18" charset="0"/>
              </a:rPr>
              <a:t>аймақтарда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дәрілік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мақсатта</a:t>
            </a:r>
            <a:r>
              <a:rPr lang="ru-RU" sz="1800" dirty="0">
                <a:latin typeface="Times New Roman" panose="02020603050405020304" pitchFamily="18" charset="0"/>
                <a:cs typeface="Times New Roman" panose="02020603050405020304" pitchFamily="18" charset="0"/>
              </a:rPr>
              <a:t> да </a:t>
            </a:r>
            <a:r>
              <a:rPr lang="ru-RU" sz="1800" dirty="0" err="1">
                <a:latin typeface="Times New Roman" panose="02020603050405020304" pitchFamily="18" charset="0"/>
                <a:cs typeface="Times New Roman" panose="02020603050405020304" pitchFamily="18" charset="0"/>
              </a:rPr>
              <a:t>қолданылады</a:t>
            </a:r>
            <a:r>
              <a:rPr lang="ru-RU"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r>
              <a:rPr lang="ru-RU" sz="1800" dirty="0" err="1">
                <a:latin typeface="Times New Roman" panose="02020603050405020304" pitchFamily="18" charset="0"/>
                <a:cs typeface="Times New Roman" panose="02020603050405020304" pitchFamily="18" charset="0"/>
              </a:rPr>
              <a:t>Халық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медицинасында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бозжусанның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қайнатпасы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асқазан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бауыр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тыныс</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жолы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ауруларына</a:t>
            </a:r>
            <a:r>
              <a:rPr lang="ru-RU" sz="1800" dirty="0">
                <a:latin typeface="Times New Roman" panose="02020603050405020304" pitchFamily="18" charset="0"/>
                <a:cs typeface="Times New Roman" panose="02020603050405020304" pitchFamily="18" charset="0"/>
              </a:rPr>
              <a:t> ем </a:t>
            </a:r>
            <a:r>
              <a:rPr lang="ru-RU" sz="1800" dirty="0" err="1">
                <a:latin typeface="Times New Roman" panose="02020603050405020304" pitchFamily="18" charset="0"/>
                <a:cs typeface="Times New Roman" panose="02020603050405020304" pitchFamily="18" charset="0"/>
              </a:rPr>
              <a:t>ретінде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пайдаланылады.Сонымен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қатар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құрамындағы</a:t>
            </a:r>
            <a:r>
              <a:rPr lang="ru-RU" sz="1800" dirty="0">
                <a:latin typeface="Times New Roman" panose="02020603050405020304" pitchFamily="18" charset="0"/>
                <a:cs typeface="Times New Roman" panose="02020603050405020304" pitchFamily="18" charset="0"/>
              </a:rPr>
              <a:t> эфир </a:t>
            </a:r>
            <a:r>
              <a:rPr lang="ru-RU" sz="1800" dirty="0" err="1">
                <a:latin typeface="Times New Roman" panose="02020603050405020304" pitchFamily="18" charset="0"/>
                <a:cs typeface="Times New Roman" panose="02020603050405020304" pitchFamily="18" charset="0"/>
              </a:rPr>
              <a:t>майлары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микробқа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қарсы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қасиетке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ие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Бозжусан</a:t>
            </a:r>
            <a:r>
              <a:rPr lang="ru-RU" sz="1800" dirty="0">
                <a:latin typeface="Times New Roman" panose="02020603050405020304" pitchFamily="18" charset="0"/>
                <a:cs typeface="Times New Roman" panose="02020603050405020304" pitchFamily="18" charset="0"/>
              </a:rPr>
              <a:t> – дала </a:t>
            </a:r>
            <a:r>
              <a:rPr lang="ru-RU" sz="1800" dirty="0" err="1">
                <a:latin typeface="Times New Roman" panose="02020603050405020304" pitchFamily="18" charset="0"/>
                <a:cs typeface="Times New Roman" panose="02020603050405020304" pitchFamily="18" charset="0"/>
              </a:rPr>
              <a:t>экожүйесінің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тұрақтылығын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қамтамасыз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ететін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биоценоздың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негізгі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өсімдіктерінің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бірі.Ол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ежелгі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дәуірлерден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бейімделіп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бүгінгі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күні</a:t>
            </a:r>
            <a:r>
              <a:rPr lang="ru-RU" sz="1800" dirty="0">
                <a:latin typeface="Times New Roman" panose="02020603050405020304" pitchFamily="18" charset="0"/>
                <a:cs typeface="Times New Roman" panose="02020603050405020304" pitchFamily="18" charset="0"/>
              </a:rPr>
              <a:t> де </a:t>
            </a:r>
            <a:r>
              <a:rPr lang="ru-RU" sz="1800" dirty="0" err="1">
                <a:latin typeface="Times New Roman" panose="02020603050405020304" pitchFamily="18" charset="0"/>
                <a:cs typeface="Times New Roman" panose="02020603050405020304" pitchFamily="18" charset="0"/>
              </a:rPr>
              <a:t>табиғи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ортада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тіршілігін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жалғастырып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келеді</a:t>
            </a:r>
            <a:r>
              <a:rPr lang="ru-RU" sz="1800" dirty="0">
                <a:latin typeface="Times New Roman" panose="02020603050405020304" pitchFamily="18" charset="0"/>
                <a:cs typeface="Times New Roman" panose="02020603050405020304" pitchFamily="18" charset="0"/>
              </a:rPr>
              <a:t>.</a:t>
            </a:r>
          </a:p>
        </p:txBody>
      </p:sp>
      <p:pic>
        <p:nvPicPr>
          <p:cNvPr id="6146" name="Picture 2" descr="Загадочная трава степ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0659" y="726141"/>
            <a:ext cx="3738282" cy="5277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56590" y="371061"/>
            <a:ext cx="2637183" cy="422206"/>
          </a:xfrm>
        </p:spPr>
        <p:txBody>
          <a:bodyPr>
            <a:noAutofit/>
          </a:bodyPr>
          <a:lstStyle/>
          <a:p>
            <a:r>
              <a:rPr lang="en-US" sz="1800" b="1" dirty="0">
                <a:latin typeface="Times New Roman" panose="02020603050405020304" pitchFamily="18" charset="0"/>
                <a:ea typeface="Segoe UI Black" panose="020B0A02040204020203" pitchFamily="34" charset="0"/>
                <a:cs typeface="Times New Roman" panose="02020603050405020304" pitchFamily="18" charset="0"/>
              </a:rPr>
              <a:t>Қорытынды</a:t>
            </a:r>
            <a:endParaRPr lang="ru-RU" sz="1800" b="1" dirty="0">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3" name="Подзаголовок 2"/>
          <p:cNvSpPr>
            <a:spLocks noGrp="1"/>
          </p:cNvSpPr>
          <p:nvPr>
            <p:ph type="subTitle" idx="1"/>
          </p:nvPr>
        </p:nvSpPr>
        <p:spPr>
          <a:xfrm>
            <a:off x="0" y="1116083"/>
            <a:ext cx="11860696" cy="5872576"/>
          </a:xfrm>
        </p:spPr>
        <p:txBody>
          <a:bodyPr>
            <a:noAutofit/>
          </a:bodyPr>
          <a:lstStyle/>
          <a:p>
            <a:pPr algn="just"/>
            <a:r>
              <a:rPr lang="ru-RU" sz="1800" dirty="0" err="1">
                <a:latin typeface="Times New Roman" panose="02020603050405020304" pitchFamily="18" charset="0"/>
                <a:cs typeface="Times New Roman" panose="02020603050405020304" pitchFamily="18" charset="0"/>
              </a:rPr>
              <a:t>Далалық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аймақтың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эндемдік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реликт </a:t>
            </a:r>
            <a:r>
              <a:rPr lang="ru-RU" sz="1800" dirty="0" err="1">
                <a:latin typeface="Times New Roman" panose="02020603050405020304" pitchFamily="18" charset="0"/>
                <a:cs typeface="Times New Roman" panose="02020603050405020304" pitchFamily="18" charset="0"/>
              </a:rPr>
              <a:t>өсімдіктері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Қазақстан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табиғатының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баға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жетпес</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байлығы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экожүйенің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тірі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мұрасы.Олар</a:t>
            </a:r>
            <a:r>
              <a:rPr lang="ru-RU" sz="1800" dirty="0">
                <a:latin typeface="Times New Roman" panose="02020603050405020304" pitchFamily="18" charset="0"/>
                <a:cs typeface="Times New Roman" panose="02020603050405020304" pitchFamily="18" charset="0"/>
              </a:rPr>
              <a:t> тек </a:t>
            </a:r>
            <a:r>
              <a:rPr lang="ru-RU" sz="1800" dirty="0" err="1">
                <a:latin typeface="Times New Roman" panose="02020603050405020304" pitchFamily="18" charset="0"/>
                <a:cs typeface="Times New Roman" panose="02020603050405020304" pitchFamily="18" charset="0"/>
              </a:rPr>
              <a:t>экологиялық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тұрғыдан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ғана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емес</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сонымен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қатар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тарихи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ғылыми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мәдени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құндылық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ретінде</a:t>
            </a:r>
            <a:r>
              <a:rPr lang="ru-RU" sz="1800" dirty="0">
                <a:latin typeface="Times New Roman" panose="02020603050405020304" pitchFamily="18" charset="0"/>
                <a:cs typeface="Times New Roman" panose="02020603050405020304" pitchFamily="18" charset="0"/>
              </a:rPr>
              <a:t> де </a:t>
            </a:r>
            <a:r>
              <a:rPr lang="ru-RU" sz="1800" dirty="0" err="1">
                <a:latin typeface="Times New Roman" panose="02020603050405020304" pitchFamily="18" charset="0"/>
                <a:cs typeface="Times New Roman" panose="02020603050405020304" pitchFamily="18" charset="0"/>
              </a:rPr>
              <a:t>ерекше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маңызға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ие</a:t>
            </a:r>
            <a:r>
              <a:rPr lang="ru-RU" sz="1800" dirty="0">
                <a:latin typeface="Times New Roman" panose="02020603050405020304" pitchFamily="18" charset="0"/>
                <a:cs typeface="Times New Roman" panose="02020603050405020304" pitchFamily="18" charset="0"/>
              </a:rPr>
              <a:t>.</a:t>
            </a:r>
          </a:p>
          <a:p>
            <a:pPr algn="just"/>
            <a:r>
              <a:rPr lang="ru-RU" sz="1800" dirty="0" err="1">
                <a:latin typeface="Times New Roman" panose="02020603050405020304" pitchFamily="18" charset="0"/>
                <a:cs typeface="Times New Roman" panose="02020603050405020304" pitchFamily="18" charset="0"/>
              </a:rPr>
              <a:t>Бұл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әрқайсысы</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табиғаттың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көпжылдық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эволюциясының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нәтижесі,жер</a:t>
            </a:r>
            <a:r>
              <a:rPr lang="ru-RU" sz="1800" dirty="0">
                <a:latin typeface="Times New Roman" panose="02020603050405020304" pitchFamily="18" charset="0"/>
                <a:cs typeface="Times New Roman" panose="02020603050405020304" pitchFamily="18" charset="0"/>
              </a:rPr>
              <a:t> климаты мен </a:t>
            </a:r>
            <a:r>
              <a:rPr lang="ru-RU" sz="1800" dirty="0" err="1">
                <a:latin typeface="Times New Roman" panose="02020603050405020304" pitchFamily="18" charset="0"/>
                <a:cs typeface="Times New Roman" panose="02020603050405020304" pitchFamily="18" charset="0"/>
              </a:rPr>
              <a:t>экожүйелердің</a:t>
            </a:r>
            <a:r>
              <a:rPr lang="ru-RU" sz="1800" dirty="0">
                <a:latin typeface="Times New Roman" panose="02020603050405020304" pitchFamily="18" charset="0"/>
                <a:cs typeface="Times New Roman" panose="02020603050405020304" pitchFamily="18" charset="0"/>
              </a:rPr>
              <a:t> даму </a:t>
            </a:r>
            <a:r>
              <a:rPr lang="ru-RU" sz="1800" dirty="0" err="1">
                <a:latin typeface="Times New Roman" panose="02020603050405020304" pitchFamily="18" charset="0"/>
                <a:cs typeface="Times New Roman" panose="02020603050405020304" pitchFamily="18" charset="0"/>
              </a:rPr>
              <a:t>тарихынан</a:t>
            </a:r>
            <a:r>
              <a:rPr lang="ru-RU" sz="1800" dirty="0">
                <a:latin typeface="Times New Roman" panose="02020603050405020304" pitchFamily="18" charset="0"/>
                <a:cs typeface="Times New Roman" panose="02020603050405020304" pitchFamily="18" charset="0"/>
              </a:rPr>
              <a:t> сыр </a:t>
            </a:r>
            <a:r>
              <a:rPr lang="ru-RU" sz="1800" dirty="0" err="1">
                <a:latin typeface="Times New Roman" panose="02020603050405020304" pitchFamily="18" charset="0"/>
                <a:cs typeface="Times New Roman" panose="02020603050405020304" pitchFamily="18" charset="0"/>
              </a:rPr>
              <a:t>шертетін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тірі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куәгерлер.Олар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болмаса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даланың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бейнесі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әлемінің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алуан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түрлілігі</a:t>
            </a:r>
            <a:r>
              <a:rPr lang="ru-RU" sz="1800" dirty="0">
                <a:latin typeface="Times New Roman" panose="02020603050405020304" pitchFamily="18" charset="0"/>
                <a:cs typeface="Times New Roman" panose="02020603050405020304" pitchFamily="18" charset="0"/>
              </a:rPr>
              <a:t> де </a:t>
            </a:r>
            <a:r>
              <a:rPr lang="ru-RU" sz="1800" dirty="0" err="1">
                <a:latin typeface="Times New Roman" panose="02020603050405020304" pitchFamily="18" charset="0"/>
                <a:cs typeface="Times New Roman" panose="02020603050405020304" pitchFamily="18" charset="0"/>
              </a:rPr>
              <a:t>жоғалар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еді.Қазіргі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таңда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экологиялық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мәселелердің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көбеюі</a:t>
            </a:r>
            <a:r>
              <a:rPr lang="ru-RU" sz="1800" dirty="0">
                <a:latin typeface="Times New Roman" panose="02020603050405020304" pitchFamily="18" charset="0"/>
                <a:cs typeface="Times New Roman" panose="02020603050405020304" pitchFamily="18" charset="0"/>
              </a:rPr>
              <a:t> мен </a:t>
            </a:r>
            <a:r>
              <a:rPr lang="ru-RU" sz="1800" dirty="0" err="1">
                <a:latin typeface="Times New Roman" panose="02020603050405020304" pitchFamily="18" charset="0"/>
                <a:cs typeface="Times New Roman" panose="02020603050405020304" pitchFamily="18" charset="0"/>
              </a:rPr>
              <a:t>адам</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әрекетінің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әсері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бұл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кейбір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түрлерін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жойылу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қаупіне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әкеліп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отыр.Сондықтан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олардың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ортасын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ғылыми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тұрғыда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зерттеу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көбейту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қоғамдық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мемлекеттік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деңгейдегі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маңызды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міндет</a:t>
            </a:r>
            <a:r>
              <a:rPr lang="ru-RU" sz="1800" dirty="0">
                <a:latin typeface="Times New Roman" panose="02020603050405020304" pitchFamily="18" charset="0"/>
                <a:cs typeface="Times New Roman" panose="02020603050405020304" pitchFamily="18" charset="0"/>
              </a:rPr>
              <a:t>.</a:t>
            </a:r>
          </a:p>
          <a:p>
            <a:pPr algn="just"/>
            <a:r>
              <a:rPr lang="ru-RU" sz="1800" dirty="0" err="1">
                <a:latin typeface="Times New Roman" panose="02020603050405020304" pitchFamily="18" charset="0"/>
                <a:cs typeface="Times New Roman" panose="02020603050405020304" pitchFamily="18" charset="0"/>
              </a:rPr>
              <a:t>Әрбір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адам</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табиғатқа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қамқор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көзбен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қарап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аялауға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үлес</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қосуы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тиіс.Өйткені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табиғатты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қорғау</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бұл</a:t>
            </a:r>
            <a:r>
              <a:rPr lang="ru-RU" sz="1800" dirty="0">
                <a:latin typeface="Times New Roman" panose="02020603050405020304" pitchFamily="18" charset="0"/>
                <a:cs typeface="Times New Roman" panose="02020603050405020304" pitchFamily="18" charset="0"/>
              </a:rPr>
              <a:t> тек </a:t>
            </a:r>
            <a:r>
              <a:rPr lang="ru-RU" sz="1800" dirty="0" err="1">
                <a:latin typeface="Times New Roman" panose="02020603050405020304" pitchFamily="18" charset="0"/>
                <a:cs typeface="Times New Roman" panose="02020603050405020304" pitchFamily="18" charset="0"/>
              </a:rPr>
              <a:t>бүгінгі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ұрпақтың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емес</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болашақтың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алдындағы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жауапкершілік.Далалық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аймақтың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эндемдік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реликт </a:t>
            </a:r>
            <a:r>
              <a:rPr lang="ru-RU" sz="1800" dirty="0" err="1">
                <a:latin typeface="Times New Roman" panose="02020603050405020304" pitchFamily="18" charset="0"/>
                <a:cs typeface="Times New Roman" panose="02020603050405020304" pitchFamily="18" charset="0"/>
              </a:rPr>
              <a:t>өсімдіктерін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арқылыбіз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табиғаттың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сұлулығын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елдің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экологиялық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тұрақтылығын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ұлттың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рухани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байлығын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қорғап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қаламыз.Табиғат</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адамзат</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өмірінің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негізі</a:t>
            </a:r>
            <a:r>
              <a:rPr lang="ru-RU" sz="1800" dirty="0">
                <a:latin typeface="Times New Roman" panose="02020603050405020304" pitchFamily="18" charset="0"/>
                <a:cs typeface="Times New Roman" panose="02020603050405020304" pitchFamily="18" charset="0"/>
              </a:rPr>
              <a:t>, ал оны </a:t>
            </a:r>
            <a:r>
              <a:rPr lang="ru-RU" sz="1800" dirty="0" err="1">
                <a:latin typeface="Times New Roman" panose="02020603050405020304" pitchFamily="18" charset="0"/>
                <a:cs typeface="Times New Roman" panose="02020603050405020304" pitchFamily="18" charset="0"/>
              </a:rPr>
              <a:t>сақтау</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біздің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ортақ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борышымыз</a:t>
            </a:r>
            <a:r>
              <a:rPr lang="ru-RU" sz="18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104793" y="609601"/>
            <a:ext cx="5459895" cy="371060"/>
          </a:xfrm>
        </p:spPr>
        <p:txBody>
          <a:bodyPr>
            <a:noAutofit/>
          </a:bodyPr>
          <a:lstStyle/>
          <a:p>
            <a:r>
              <a:rPr lang="ru-RU" sz="1800" b="1" dirty="0" err="1">
                <a:latin typeface="Times New Roman" panose="02020603050405020304" pitchFamily="18" charset="0"/>
                <a:ea typeface="Segoe UI Black" panose="020B0A02040204020203" pitchFamily="34" charset="0"/>
                <a:cs typeface="Times New Roman" panose="02020603050405020304" pitchFamily="18" charset="0"/>
              </a:rPr>
              <a:t>Пысықтау</a:t>
            </a:r>
            <a:r>
              <a:rPr lang="ru-RU" sz="1800" b="1" dirty="0">
                <a:latin typeface="Times New Roman" panose="02020603050405020304" pitchFamily="18" charset="0"/>
                <a:ea typeface="Segoe UI Black" panose="020B0A02040204020203" pitchFamily="34" charset="0"/>
                <a:cs typeface="Times New Roman" panose="02020603050405020304" pitchFamily="18" charset="0"/>
              </a:rPr>
              <a:t> </a:t>
            </a:r>
            <a:r>
              <a:rPr lang="ru-RU" sz="1800" b="1" dirty="0" err="1">
                <a:latin typeface="Times New Roman" panose="02020603050405020304" pitchFamily="18" charset="0"/>
                <a:ea typeface="Segoe UI Black" panose="020B0A02040204020203" pitchFamily="34" charset="0"/>
                <a:cs typeface="Times New Roman" panose="02020603050405020304" pitchFamily="18" charset="0"/>
              </a:rPr>
              <a:t>сұрақтар</a:t>
            </a:r>
            <a:r>
              <a:rPr lang="ru-RU" sz="1800" b="1" dirty="0">
                <a:latin typeface="Times New Roman" panose="02020603050405020304" pitchFamily="18" charset="0"/>
                <a:ea typeface="Segoe UI Black" panose="020B0A02040204020203" pitchFamily="34" charset="0"/>
                <a:cs typeface="Times New Roman" panose="02020603050405020304" pitchFamily="18" charset="0"/>
              </a:rPr>
              <a:t>:</a:t>
            </a:r>
          </a:p>
        </p:txBody>
      </p:sp>
      <p:sp>
        <p:nvSpPr>
          <p:cNvPr id="3" name="Подзаголовок 2"/>
          <p:cNvSpPr>
            <a:spLocks noGrp="1"/>
          </p:cNvSpPr>
          <p:nvPr>
            <p:ph type="subTitle" idx="1"/>
          </p:nvPr>
        </p:nvSpPr>
        <p:spPr>
          <a:xfrm>
            <a:off x="1245703" y="1338470"/>
            <a:ext cx="9700591" cy="3763617"/>
          </a:xfrm>
        </p:spPr>
        <p:txBody>
          <a:bodyPr>
            <a:noAutofit/>
          </a:bodyPr>
          <a:lstStyle/>
          <a:p>
            <a:pPr algn="l"/>
            <a:r>
              <a:rPr lang="ru-RU" sz="1800" dirty="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a:t>
            </a:r>
            <a:r>
              <a:rPr lang="ru-RU" sz="1800" dirty="0" err="1">
                <a:latin typeface="Times New Roman" panose="02020603050405020304" pitchFamily="18" charset="0"/>
                <a:cs typeface="Times New Roman" panose="02020603050405020304" pitchFamily="18" charset="0"/>
              </a:rPr>
              <a:t>Эндемдік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реликт </a:t>
            </a:r>
            <a:r>
              <a:rPr lang="ru-RU" sz="1800" dirty="0" err="1">
                <a:latin typeface="Times New Roman" panose="02020603050405020304" pitchFamily="18" charset="0"/>
                <a:cs typeface="Times New Roman" panose="02020603050405020304" pitchFamily="18" charset="0"/>
              </a:rPr>
              <a:t>өсімдіктер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дегеніміз</a:t>
            </a:r>
            <a:r>
              <a:rPr lang="ru-RU" sz="1800" dirty="0">
                <a:latin typeface="Times New Roman" panose="02020603050405020304" pitchFamily="18" charset="0"/>
                <a:cs typeface="Times New Roman" panose="02020603050405020304" pitchFamily="18" charset="0"/>
              </a:rPr>
              <a:t> не?</a:t>
            </a:r>
          </a:p>
          <a:p>
            <a:pPr algn="l"/>
            <a:r>
              <a:rPr lang="ru-RU" sz="1800" dirty="0">
                <a:latin typeface="Times New Roman" panose="02020603050405020304" pitchFamily="18" charset="0"/>
                <a:cs typeface="Times New Roman" panose="02020603050405020304" pitchFamily="18" charset="0"/>
              </a:rPr>
              <a:t>2. Эндемизм мен реликт </a:t>
            </a:r>
            <a:r>
              <a:rPr lang="ru-RU" sz="1800" dirty="0" err="1">
                <a:latin typeface="Times New Roman" panose="02020603050405020304" pitchFamily="18" charset="0"/>
                <a:cs typeface="Times New Roman" panose="02020603050405020304" pitchFamily="18" charset="0"/>
              </a:rPr>
              <a:t>ұғымдарының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айырмашылығы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неде</a:t>
            </a:r>
            <a:r>
              <a:rPr lang="ru-RU" sz="1800" dirty="0">
                <a:latin typeface="Times New Roman" panose="02020603050405020304" pitchFamily="18" charset="0"/>
                <a:cs typeface="Times New Roman" panose="02020603050405020304" pitchFamily="18" charset="0"/>
              </a:rPr>
              <a:t>?</a:t>
            </a:r>
          </a:p>
          <a:p>
            <a:pPr algn="l"/>
            <a:r>
              <a:rPr lang="ru-RU" sz="1800" dirty="0">
                <a:latin typeface="Times New Roman" panose="02020603050405020304" pitchFamily="18" charset="0"/>
                <a:cs typeface="Times New Roman" panose="02020603050405020304" pitchFamily="18" charset="0"/>
              </a:rPr>
              <a:t>3. </a:t>
            </a:r>
            <a:r>
              <a:rPr lang="ru-RU" sz="1800" dirty="0" err="1">
                <a:latin typeface="Times New Roman" panose="02020603050405020304" pitchFamily="18" charset="0"/>
                <a:cs typeface="Times New Roman" panose="02020603050405020304" pitchFamily="18" charset="0"/>
              </a:rPr>
              <a:t>Қазақстанның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далалық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аймағының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ерекшеліктері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қандай</a:t>
            </a:r>
            <a:r>
              <a:rPr lang="ru-RU" sz="18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p>
            <a:pPr algn="l"/>
            <a:r>
              <a:rPr lang="ru-RU" sz="1800" dirty="0">
                <a:latin typeface="Times New Roman" panose="02020603050405020304" pitchFamily="18" charset="0"/>
                <a:cs typeface="Times New Roman" panose="02020603050405020304" pitchFamily="18" charset="0"/>
              </a:rPr>
              <a:t>4. Дала </a:t>
            </a:r>
            <a:r>
              <a:rPr lang="ru-RU" sz="1800" dirty="0" err="1">
                <a:latin typeface="Times New Roman" panose="02020603050405020304" pitchFamily="18" charset="0"/>
                <a:cs typeface="Times New Roman" panose="02020603050405020304" pitchFamily="18" charset="0"/>
              </a:rPr>
              <a:t>аймағында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кездесетін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негізгі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эндемдік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атаңыз</a:t>
            </a:r>
            <a:r>
              <a:rPr lang="ru-RU" sz="1800" dirty="0">
                <a:latin typeface="Times New Roman" panose="02020603050405020304" pitchFamily="18" charset="0"/>
                <a:cs typeface="Times New Roman" panose="02020603050405020304" pitchFamily="18" charset="0"/>
              </a:rPr>
              <a:t>.</a:t>
            </a:r>
          </a:p>
          <a:p>
            <a:pPr algn="l"/>
            <a:r>
              <a:rPr lang="ru-RU" sz="1800" dirty="0">
                <a:latin typeface="Times New Roman" panose="02020603050405020304" pitchFamily="18" charset="0"/>
                <a:cs typeface="Times New Roman" panose="02020603050405020304" pitchFamily="18" charset="0"/>
              </a:rPr>
              <a:t>5. Реликт </a:t>
            </a:r>
            <a:r>
              <a:rPr lang="ru-RU" sz="1800" dirty="0" err="1">
                <a:latin typeface="Times New Roman" panose="02020603050405020304" pitchFamily="18" charset="0"/>
                <a:cs typeface="Times New Roman" panose="02020603050405020304" pitchFamily="18" charset="0"/>
              </a:rPr>
              <a:t>өсімдіктердің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экологиялық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рөлі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неде</a:t>
            </a:r>
            <a:r>
              <a:rPr lang="ru-RU" sz="1800" dirty="0">
                <a:latin typeface="Times New Roman" panose="02020603050405020304" pitchFamily="18" charset="0"/>
                <a:cs typeface="Times New Roman" panose="02020603050405020304" pitchFamily="18" charset="0"/>
              </a:rPr>
              <a:t>?</a:t>
            </a:r>
          </a:p>
          <a:p>
            <a:pPr algn="l"/>
            <a:r>
              <a:rPr lang="ru-RU" sz="1800" dirty="0">
                <a:latin typeface="Times New Roman" panose="02020603050405020304" pitchFamily="18" charset="0"/>
                <a:cs typeface="Times New Roman" panose="02020603050405020304" pitchFamily="18" charset="0"/>
              </a:rPr>
              <a:t>6. .</a:t>
            </a:r>
            <a:r>
              <a:rPr lang="ru-RU" sz="1800" dirty="0" err="1">
                <a:latin typeface="Times New Roman" panose="02020603050405020304" pitchFamily="18" charset="0"/>
                <a:cs typeface="Times New Roman" panose="02020603050405020304" pitchFamily="18" charset="0"/>
              </a:rPr>
              <a:t>Эндемдік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реликт </a:t>
            </a:r>
            <a:r>
              <a:rPr lang="ru-RU" sz="1800" dirty="0" err="1">
                <a:latin typeface="Times New Roman" panose="02020603050405020304" pitchFamily="18" charset="0"/>
                <a:cs typeface="Times New Roman" panose="02020603050405020304" pitchFamily="18" charset="0"/>
              </a:rPr>
              <a:t>өсімдіктердің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азаю</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себептері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қандай</a:t>
            </a:r>
            <a:r>
              <a:rPr lang="ru-RU" sz="1800" dirty="0">
                <a:latin typeface="Times New Roman" panose="02020603050405020304" pitchFamily="18" charset="0"/>
                <a:cs typeface="Times New Roman" panose="02020603050405020304" pitchFamily="18" charset="0"/>
              </a:rPr>
              <a:t>?</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7. </a:t>
            </a:r>
            <a:r>
              <a:rPr lang="ru-RU" sz="1800" dirty="0" err="1">
                <a:latin typeface="Times New Roman" panose="02020603050405020304" pitchFamily="18" charset="0"/>
                <a:cs typeface="Times New Roman" panose="02020603050405020304" pitchFamily="18" charset="0"/>
              </a:rPr>
              <a:t>Бұл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қорғау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үшін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қандай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шаралар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жүргізілуде</a:t>
            </a:r>
            <a:r>
              <a:rPr lang="ru-RU" sz="1800" dirty="0">
                <a:latin typeface="Times New Roman" panose="02020603050405020304" pitchFamily="18" charset="0"/>
                <a:cs typeface="Times New Roman" panose="02020603050405020304" pitchFamily="18" charset="0"/>
              </a:rPr>
              <a:t>?</a:t>
            </a:r>
          </a:p>
          <a:p>
            <a:pPr algn="l"/>
            <a:r>
              <a:rPr lang="ru-RU" sz="1800" dirty="0">
                <a:latin typeface="Times New Roman" panose="02020603050405020304" pitchFamily="18" charset="0"/>
                <a:cs typeface="Times New Roman" panose="02020603050405020304" pitchFamily="18" charset="0"/>
              </a:rPr>
              <a:t>8. Шренк тюльпаны мен </a:t>
            </a:r>
            <a:r>
              <a:rPr lang="ru-RU" sz="1800" dirty="0" err="1">
                <a:latin typeface="Times New Roman" panose="02020603050405020304" pitchFamily="18" charset="0"/>
                <a:cs typeface="Times New Roman" panose="02020603050405020304" pitchFamily="18" charset="0"/>
              </a:rPr>
              <a:t>қызыл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жуа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өсімдіктерінің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таралу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қайда</a:t>
            </a:r>
            <a:r>
              <a:rPr lang="ru-RU" sz="1800" dirty="0">
                <a:latin typeface="Times New Roman" panose="02020603050405020304" pitchFamily="18" charset="0"/>
                <a:cs typeface="Times New Roman" panose="02020603050405020304" pitchFamily="18" charset="0"/>
              </a:rPr>
              <a:t>?</a:t>
            </a:r>
          </a:p>
          <a:p>
            <a:pPr algn="l"/>
            <a:r>
              <a:rPr lang="ru-RU" sz="1800" dirty="0">
                <a:latin typeface="Times New Roman" panose="02020603050405020304" pitchFamily="18" charset="0"/>
                <a:cs typeface="Times New Roman" panose="02020603050405020304" pitchFamily="18" charset="0"/>
              </a:rPr>
              <a:t>9. </a:t>
            </a:r>
            <a:r>
              <a:rPr lang="ru-RU" sz="1800" dirty="0" err="1">
                <a:latin typeface="Times New Roman" panose="02020603050405020304" pitchFamily="18" charset="0"/>
                <a:cs typeface="Times New Roman" panose="02020603050405020304" pitchFamily="18" charset="0"/>
              </a:rPr>
              <a:t>Эндемдік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a:t>
            </a:r>
            <a:r>
              <a:rPr lang="ru-RU" sz="1800" dirty="0">
                <a:latin typeface="Times New Roman" panose="02020603050405020304" pitchFamily="18" charset="0"/>
                <a:cs typeface="Times New Roman" panose="02020603050405020304" pitchFamily="18" charset="0"/>
              </a:rPr>
              <a:t> неге тек </a:t>
            </a:r>
            <a:r>
              <a:rPr lang="ru-RU" sz="1800" dirty="0" err="1">
                <a:latin typeface="Times New Roman" panose="02020603050405020304" pitchFamily="18" charset="0"/>
                <a:cs typeface="Times New Roman" panose="02020603050405020304" pitchFamily="18" charset="0"/>
              </a:rPr>
              <a:t>белгілі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бір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аймақта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ғана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таралады</a:t>
            </a:r>
            <a:r>
              <a:rPr lang="ru-RU" sz="1800" dirty="0">
                <a:latin typeface="Times New Roman" panose="02020603050405020304" pitchFamily="18" charset="0"/>
                <a:cs typeface="Times New Roman" panose="02020603050405020304" pitchFamily="18" charset="0"/>
              </a:rPr>
              <a:t>?</a:t>
            </a:r>
          </a:p>
          <a:p>
            <a:pPr algn="l"/>
            <a:r>
              <a:rPr lang="ru-RU" sz="1800" dirty="0">
                <a:latin typeface="Times New Roman" panose="02020603050405020304" pitchFamily="18" charset="0"/>
                <a:cs typeface="Times New Roman" panose="02020603050405020304" pitchFamily="18" charset="0"/>
              </a:rPr>
              <a:t>10. Дала </a:t>
            </a:r>
            <a:r>
              <a:rPr lang="ru-RU" sz="1800" dirty="0" err="1">
                <a:latin typeface="Times New Roman" panose="02020603050405020304" pitchFamily="18" charset="0"/>
                <a:cs typeface="Times New Roman" panose="02020603050405020304" pitchFamily="18" charset="0"/>
              </a:rPr>
              <a:t>өсімдіктерін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сақтау</a:t>
            </a:r>
            <a:r>
              <a:rPr lang="ru-RU" sz="1800" dirty="0">
                <a:latin typeface="Times New Roman" panose="02020603050405020304" pitchFamily="18" charset="0"/>
                <a:cs typeface="Times New Roman" panose="02020603050405020304" pitchFamily="18" charset="0"/>
              </a:rPr>
              <a:t> неге </a:t>
            </a:r>
            <a:r>
              <a:rPr lang="ru-RU" sz="1800" dirty="0" err="1">
                <a:latin typeface="Times New Roman" panose="02020603050405020304" pitchFamily="18" charset="0"/>
                <a:cs typeface="Times New Roman" panose="02020603050405020304" pitchFamily="18" charset="0"/>
              </a:rPr>
              <a:t>экологиялық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маңызы</a:t>
            </a:r>
            <a:r>
              <a:rPr lang="ru-RU" sz="1800" dirty="0">
                <a:latin typeface="Times New Roman" panose="02020603050405020304" pitchFamily="18" charset="0"/>
                <a:cs typeface="Times New Roman" panose="02020603050405020304" pitchFamily="18" charset="0"/>
              </a:rPr>
              <a:t> бар </a:t>
            </a:r>
            <a:r>
              <a:rPr lang="ru-RU" sz="1800" dirty="0" err="1">
                <a:latin typeface="Times New Roman" panose="02020603050405020304" pitchFamily="18" charset="0"/>
                <a:cs typeface="Times New Roman" panose="02020603050405020304" pitchFamily="18" charset="0"/>
              </a:rPr>
              <a:t>іс</a:t>
            </a:r>
            <a:r>
              <a:rPr lang="ru-RU" sz="18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331304"/>
            <a:ext cx="9144000" cy="541476"/>
          </a:xfrm>
        </p:spPr>
        <p:txBody>
          <a:bodyPr>
            <a:normAutofit/>
          </a:bodyPr>
          <a:lstStyle/>
          <a:p>
            <a:r>
              <a:rPr lang="ru-RU" sz="1800" b="1" dirty="0" err="1">
                <a:latin typeface="Times New Roman" panose="02020603050405020304" pitchFamily="18" charset="0"/>
                <a:ea typeface="Segoe UI Black" panose="020B0A02040204020203" pitchFamily="34" charset="0"/>
                <a:cs typeface="Times New Roman" panose="02020603050405020304" pitchFamily="18" charset="0"/>
              </a:rPr>
              <a:t>Пайдаланылған</a:t>
            </a:r>
            <a:r>
              <a:rPr lang="ru-RU" sz="1800" b="1" dirty="0">
                <a:latin typeface="Times New Roman" panose="02020603050405020304" pitchFamily="18" charset="0"/>
                <a:ea typeface="Segoe UI Black" panose="020B0A02040204020203" pitchFamily="34" charset="0"/>
                <a:cs typeface="Times New Roman" panose="02020603050405020304" pitchFamily="18" charset="0"/>
              </a:rPr>
              <a:t> </a:t>
            </a:r>
            <a:r>
              <a:rPr lang="ru-RU" sz="1800" b="1" dirty="0" err="1">
                <a:latin typeface="Times New Roman" panose="02020603050405020304" pitchFamily="18" charset="0"/>
                <a:ea typeface="Segoe UI Black" panose="020B0A02040204020203" pitchFamily="34" charset="0"/>
                <a:cs typeface="Times New Roman" panose="02020603050405020304" pitchFamily="18" charset="0"/>
              </a:rPr>
              <a:t>әдебиеттер</a:t>
            </a:r>
            <a:r>
              <a:rPr lang="ru-RU" sz="1800" b="1" dirty="0">
                <a:latin typeface="Times New Roman" panose="02020603050405020304" pitchFamily="18" charset="0"/>
                <a:ea typeface="Segoe UI Black" panose="020B0A02040204020203" pitchFamily="34" charset="0"/>
                <a:cs typeface="Times New Roman" panose="02020603050405020304" pitchFamily="18" charset="0"/>
              </a:rPr>
              <a:t>:</a:t>
            </a:r>
          </a:p>
        </p:txBody>
      </p:sp>
      <p:sp>
        <p:nvSpPr>
          <p:cNvPr id="3" name="Подзаголовок 2"/>
          <p:cNvSpPr>
            <a:spLocks noGrp="1"/>
          </p:cNvSpPr>
          <p:nvPr>
            <p:ph type="subTitle" idx="1"/>
          </p:nvPr>
        </p:nvSpPr>
        <p:spPr>
          <a:xfrm>
            <a:off x="1524000" y="1205948"/>
            <a:ext cx="9462052" cy="3654287"/>
          </a:xfrm>
        </p:spPr>
        <p:txBody>
          <a:bodyPr>
            <a:noAutofit/>
          </a:bodyPr>
          <a:lstStyle/>
          <a:p>
            <a:pPr algn="l"/>
            <a:r>
              <a:rPr lang="" altLang="ru-RU" sz="1800" dirty="0">
                <a:latin typeface="Times New Roman" panose="02020603050405020304" pitchFamily="18" charset="0"/>
                <a:cs typeface="Times New Roman" panose="02020603050405020304" pitchFamily="18" charset="0"/>
              </a:rPr>
              <a:t>1. </a:t>
            </a:r>
            <a:r>
              <a:rPr lang="ru-RU" sz="1800" dirty="0">
                <a:latin typeface="Times New Roman" panose="02020603050405020304" pitchFamily="18" charset="0"/>
                <a:cs typeface="Times New Roman" panose="02020603050405020304" pitchFamily="18" charset="0"/>
              </a:rPr>
              <a:t>«</a:t>
            </a:r>
            <a:r>
              <a:rPr lang="ru-RU" sz="1800" dirty="0" err="1">
                <a:latin typeface="Times New Roman" panose="02020603050405020304" pitchFamily="18" charset="0"/>
                <a:cs typeface="Times New Roman" panose="02020603050405020304" pitchFamily="18" charset="0"/>
              </a:rPr>
              <a:t>Қызыл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кітап</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Қазақстан</a:t>
            </a:r>
            <a:r>
              <a:rPr lang="ru-RU" sz="1800" dirty="0">
                <a:latin typeface="Times New Roman" panose="02020603050405020304" pitchFamily="18" charset="0"/>
                <a:cs typeface="Times New Roman" panose="02020603050405020304" pitchFamily="18" charset="0"/>
              </a:rPr>
              <a:t>. Том </a:t>
            </a:r>
            <a:endParaRPr lang="en-US" sz="1800" dirty="0">
              <a:latin typeface="Times New Roman" panose="02020603050405020304" pitchFamily="18" charset="0"/>
              <a:cs typeface="Times New Roman" panose="02020603050405020304" pitchFamily="18" charset="0"/>
            </a:endParaRPr>
          </a:p>
          <a:p>
            <a:pPr algn="l"/>
            <a:r>
              <a:rPr lang="ru-RU" sz="1800" dirty="0">
                <a:latin typeface="Times New Roman" panose="02020603050405020304" pitchFamily="18" charset="0"/>
                <a:cs typeface="Times New Roman" panose="02020603050405020304" pitchFamily="18" charset="0"/>
              </a:rPr>
              <a:t>2. </a:t>
            </a:r>
            <a:r>
              <a:rPr lang="ru-RU" sz="1800" dirty="0" err="1">
                <a:latin typeface="Times New Roman" panose="02020603050405020304" pitchFamily="18" charset="0"/>
                <a:cs typeface="Times New Roman" panose="02020603050405020304" pitchFamily="18" charset="0"/>
              </a:rPr>
              <a:t>Өсімдіктер</a:t>
            </a:r>
            <a:r>
              <a:rPr lang="ru-RU" sz="1800" dirty="0">
                <a:latin typeface="Times New Roman" panose="02020603050405020304" pitchFamily="18" charset="0"/>
                <a:cs typeface="Times New Roman" panose="02020603050405020304" pitchFamily="18" charset="0"/>
              </a:rPr>
              <a:t>» (Астана, 2014)2. Кокорева И.И. и др. “Редкие виды растений Северного Тянь-Шаня” Алматы, 2013, 208 с.</a:t>
            </a:r>
            <a:endParaRPr lang="en-US" sz="1800" dirty="0">
              <a:latin typeface="Times New Roman" panose="02020603050405020304" pitchFamily="18" charset="0"/>
              <a:cs typeface="Times New Roman" panose="02020603050405020304" pitchFamily="18" charset="0"/>
            </a:endParaRPr>
          </a:p>
          <a:p>
            <a:pPr algn="l"/>
            <a:r>
              <a:rPr lang="ru-RU" sz="1800" dirty="0">
                <a:latin typeface="Times New Roman" panose="02020603050405020304" pitchFamily="18" charset="0"/>
                <a:cs typeface="Times New Roman" panose="02020603050405020304" pitchFamily="18" charset="0"/>
              </a:rPr>
              <a:t>3. </a:t>
            </a:r>
            <a:r>
              <a:rPr lang="ru-RU" sz="1800" dirty="0" err="1">
                <a:latin typeface="Times New Roman" panose="02020603050405020304" pitchFamily="18" charset="0"/>
                <a:cs typeface="Times New Roman" panose="02020603050405020304" pitchFamily="18" charset="0"/>
              </a:rPr>
              <a:t>Байтулин</a:t>
            </a:r>
            <a:r>
              <a:rPr lang="ru-RU" sz="1800" dirty="0">
                <a:latin typeface="Times New Roman" panose="02020603050405020304" pitchFamily="18" charset="0"/>
                <a:cs typeface="Times New Roman" panose="02020603050405020304" pitchFamily="18" charset="0"/>
              </a:rPr>
              <a:t> И.О., </a:t>
            </a:r>
            <a:r>
              <a:rPr lang="ru-RU" sz="1800" dirty="0" err="1">
                <a:latin typeface="Times New Roman" panose="02020603050405020304" pitchFamily="18" charset="0"/>
                <a:cs typeface="Times New Roman" panose="02020603050405020304" pitchFamily="18" charset="0"/>
              </a:rPr>
              <a:t>Котухов</a:t>
            </a:r>
            <a:r>
              <a:rPr lang="ru-RU" sz="1800" dirty="0">
                <a:latin typeface="Times New Roman" panose="02020603050405020304" pitchFamily="18" charset="0"/>
                <a:cs typeface="Times New Roman" panose="02020603050405020304" pitchFamily="18" charset="0"/>
              </a:rPr>
              <a:t> Ю.А. “Флора сосудистых растений Казахстанского Алтая”, “</a:t>
            </a:r>
            <a:r>
              <a:rPr lang="ru-RU" sz="1800" dirty="0" err="1">
                <a:latin typeface="Times New Roman" panose="02020603050405020304" pitchFamily="18" charset="0"/>
                <a:cs typeface="Times New Roman" panose="02020603050405020304" pitchFamily="18" charset="0"/>
              </a:rPr>
              <a:t>КonicaMinolta</a:t>
            </a:r>
            <a:r>
              <a:rPr lang="ru-RU" sz="1800" dirty="0">
                <a:latin typeface="Times New Roman" panose="02020603050405020304" pitchFamily="18" charset="0"/>
                <a:cs typeface="Times New Roman" panose="02020603050405020304" pitchFamily="18" charset="0"/>
              </a:rPr>
              <a:t>”, Алматы, 2011. 158 с.</a:t>
            </a:r>
            <a:endParaRPr lang="en-US" sz="1800" dirty="0">
              <a:latin typeface="Times New Roman" panose="02020603050405020304" pitchFamily="18" charset="0"/>
              <a:cs typeface="Times New Roman" panose="02020603050405020304" pitchFamily="18" charset="0"/>
            </a:endParaRPr>
          </a:p>
          <a:p>
            <a:pPr algn="l"/>
            <a:r>
              <a:rPr lang="ru-RU" sz="1800" dirty="0">
                <a:latin typeface="Times New Roman" panose="02020603050405020304" pitchFamily="18" charset="0"/>
                <a:cs typeface="Times New Roman" panose="02020603050405020304" pitchFamily="18" charset="0"/>
              </a:rPr>
              <a:t>4. </a:t>
            </a:r>
            <a:r>
              <a:rPr lang="ru-RU" sz="1800" dirty="0" err="1">
                <a:latin typeface="Times New Roman" panose="02020603050405020304" pitchFamily="18" charset="0"/>
                <a:cs typeface="Times New Roman" panose="02020603050405020304" pitchFamily="18" charset="0"/>
              </a:rPr>
              <a:t>Байтенов</a:t>
            </a:r>
            <a:r>
              <a:rPr lang="ru-RU" sz="1800" dirty="0">
                <a:latin typeface="Times New Roman" panose="02020603050405020304" pitchFamily="18" charset="0"/>
                <a:cs typeface="Times New Roman" panose="02020603050405020304" pitchFamily="18" charset="0"/>
              </a:rPr>
              <a:t> М.С. “В мире редких растений” Кайнар, 1986. 176 с</a:t>
            </a:r>
            <a:endParaRPr lang="en-US" sz="1800" dirty="0">
              <a:latin typeface="Times New Roman" panose="02020603050405020304" pitchFamily="18" charset="0"/>
              <a:cs typeface="Times New Roman" panose="02020603050405020304" pitchFamily="18" charset="0"/>
            </a:endParaRPr>
          </a:p>
          <a:p>
            <a:pPr algn="l"/>
            <a:r>
              <a:rPr lang="ru-RU" sz="1800" dirty="0">
                <a:latin typeface="Times New Roman" panose="02020603050405020304" pitchFamily="18" charset="0"/>
                <a:cs typeface="Times New Roman" panose="02020603050405020304" pitchFamily="18" charset="0"/>
              </a:rPr>
              <a:t>5. Красная книга Казахстана ССР. Редкие и находящиеся под угрозой </a:t>
            </a:r>
            <a:r>
              <a:rPr lang="ru-RU" sz="1800" dirty="0" err="1">
                <a:latin typeface="Times New Roman" panose="02020603050405020304" pitchFamily="18" charset="0"/>
                <a:cs typeface="Times New Roman" panose="02020603050405020304" pitchFamily="18" charset="0"/>
              </a:rPr>
              <a:t>исчезнования</a:t>
            </a:r>
            <a:r>
              <a:rPr lang="ru-RU" sz="1800" dirty="0">
                <a:latin typeface="Times New Roman" panose="02020603050405020304" pitchFamily="18" charset="0"/>
                <a:cs typeface="Times New Roman" panose="02020603050405020304" pitchFamily="18" charset="0"/>
              </a:rPr>
              <a:t> виды животных и растений. Том2 Растения. Алма-Ата, Кайнар, 1986. 260 с.</a:t>
            </a:r>
            <a:endParaRPr lang="en-US" sz="1800" dirty="0">
              <a:latin typeface="Times New Roman" panose="02020603050405020304" pitchFamily="18" charset="0"/>
              <a:cs typeface="Times New Roman" panose="02020603050405020304" pitchFamily="18" charset="0"/>
            </a:endParaRPr>
          </a:p>
          <a:p>
            <a:pPr algn="l"/>
            <a:r>
              <a:rPr lang="ru-RU" sz="1800" dirty="0">
                <a:latin typeface="Times New Roman" panose="02020603050405020304" pitchFamily="18" charset="0"/>
                <a:cs typeface="Times New Roman" panose="02020603050405020304" pitchFamily="18" charset="0"/>
              </a:rPr>
              <a:t>6. </a:t>
            </a:r>
            <a:r>
              <a:rPr lang="ru-RU" sz="1800" dirty="0" err="1">
                <a:latin typeface="Times New Roman" panose="02020603050405020304" pitchFamily="18" charset="0"/>
                <a:cs typeface="Times New Roman" panose="02020603050405020304" pitchFamily="18" charset="0"/>
              </a:rPr>
              <a:t>Винтерголлер</a:t>
            </a:r>
            <a:r>
              <a:rPr lang="ru-RU" sz="1800" dirty="0">
                <a:latin typeface="Times New Roman" panose="02020603050405020304" pitchFamily="18" charset="0"/>
                <a:cs typeface="Times New Roman" panose="02020603050405020304" pitchFamily="18" charset="0"/>
              </a:rPr>
              <a:t> Б.А. “Реликты вокруг </a:t>
            </a:r>
            <a:r>
              <a:rPr lang="ru-RU" sz="1800" dirty="0" err="1">
                <a:latin typeface="Times New Roman" panose="02020603050405020304" pitchFamily="18" charset="0"/>
                <a:cs typeface="Times New Roman" panose="02020603050405020304" pitchFamily="18" charset="0"/>
              </a:rPr>
              <a:t>нас.”Алма-Ата</a:t>
            </a:r>
            <a:r>
              <a:rPr lang="ru-RU" sz="1800" dirty="0">
                <a:latin typeface="Times New Roman" panose="02020603050405020304" pitchFamily="18" charset="0"/>
                <a:cs typeface="Times New Roman" panose="02020603050405020304" pitchFamily="18" charset="0"/>
              </a:rPr>
              <a:t>, Кайнар, 2020 87с.</a:t>
            </a:r>
            <a:endParaRPr lang="en-US" sz="1800" dirty="0">
              <a:latin typeface="Times New Roman" panose="02020603050405020304" pitchFamily="18" charset="0"/>
              <a:cs typeface="Times New Roman" panose="02020603050405020304" pitchFamily="18" charset="0"/>
            </a:endParaRPr>
          </a:p>
          <a:p>
            <a:pPr algn="l"/>
            <a:r>
              <a:rPr lang="ru-RU" sz="1800" dirty="0">
                <a:latin typeface="Times New Roman" panose="02020603050405020304" pitchFamily="18" charset="0"/>
                <a:cs typeface="Times New Roman" panose="02020603050405020304" pitchFamily="18" charset="0"/>
              </a:rPr>
              <a:t>7. </a:t>
            </a:r>
            <a:r>
              <a:rPr lang="ru-RU" sz="1800" dirty="0" err="1">
                <a:latin typeface="Times New Roman" panose="02020603050405020304" pitchFamily="18" charset="0"/>
                <a:cs typeface="Times New Roman" panose="02020603050405020304" pitchFamily="18" charset="0"/>
              </a:rPr>
              <a:t>Винтерголлер</a:t>
            </a:r>
            <a:r>
              <a:rPr lang="ru-RU" sz="1800" dirty="0">
                <a:latin typeface="Times New Roman" panose="02020603050405020304" pitchFamily="18" charset="0"/>
                <a:cs typeface="Times New Roman" panose="02020603050405020304" pitchFamily="18" charset="0"/>
              </a:rPr>
              <a:t> Б.А. «Редкие растение Казахстана.» Издательства «Наука» КазССР. </a:t>
            </a:r>
            <a:r>
              <a:rPr lang="ru-RU" sz="1800" dirty="0" err="1">
                <a:latin typeface="Times New Roman" panose="02020603050405020304" pitchFamily="18" charset="0"/>
                <a:cs typeface="Times New Roman" panose="02020603050405020304" pitchFamily="18" charset="0"/>
              </a:rPr>
              <a:t>Алма-ата</a:t>
            </a:r>
            <a:r>
              <a:rPr lang="ru-RU" sz="1800" dirty="0">
                <a:latin typeface="Times New Roman" panose="02020603050405020304" pitchFamily="18" charset="0"/>
                <a:cs typeface="Times New Roman" panose="02020603050405020304" pitchFamily="18" charset="0"/>
              </a:rPr>
              <a:t> Осы </a:t>
            </a:r>
            <a:r>
              <a:rPr lang="ru-RU" sz="1800" dirty="0" err="1">
                <a:latin typeface="Times New Roman" panose="02020603050405020304" pitchFamily="18" charset="0"/>
                <a:cs typeface="Times New Roman" panose="02020603050405020304" pitchFamily="18" charset="0"/>
              </a:rPr>
              <a:t>әдебиеттер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қазақша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барма</a:t>
            </a:r>
            <a:r>
              <a:rPr lang="ru-RU" sz="18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29579" y="868104"/>
            <a:ext cx="7782340" cy="705133"/>
          </a:xfrm>
        </p:spPr>
        <p:txBody>
          <a:bodyPr>
            <a:normAutofit/>
          </a:bodyPr>
          <a:lstStyle/>
          <a:p>
            <a:r>
              <a:rPr lang="ru-RU" sz="2000" dirty="0" err="1" smtClean="0">
                <a:latin typeface="Times New Roman" panose="02020603050405020304" pitchFamily="18" charset="0"/>
                <a:cs typeface="Times New Roman" panose="02020603050405020304" pitchFamily="18" charset="0"/>
              </a:rPr>
              <a:t>Қазақстанның</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дала </a:t>
            </a:r>
            <a:r>
              <a:rPr lang="ru-RU" sz="2000" dirty="0" err="1">
                <a:latin typeface="Times New Roman" panose="02020603050405020304" pitchFamily="18" charset="0"/>
                <a:cs typeface="Times New Roman" panose="02020603050405020304" pitchFamily="18" charset="0"/>
              </a:rPr>
              <a:t>зонасына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тән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эндемдік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және</a:t>
            </a:r>
            <a:r>
              <a:rPr lang="ru-RU" sz="2000" dirty="0">
                <a:latin typeface="Times New Roman" panose="02020603050405020304" pitchFamily="18" charset="0"/>
                <a:cs typeface="Times New Roman" panose="02020603050405020304" pitchFamily="18" charset="0"/>
              </a:rPr>
              <a:t> реликт </a:t>
            </a:r>
            <a:r>
              <a:rPr lang="ru-RU" sz="2000" dirty="0" err="1">
                <a:latin typeface="Times New Roman" panose="02020603050405020304" pitchFamily="18" charset="0"/>
                <a:cs typeface="Times New Roman" panose="02020603050405020304" pitchFamily="18" charset="0"/>
              </a:rPr>
              <a:t>өсімдік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түрлерін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таныстыру</a:t>
            </a:r>
            <a:endParaRPr lang="ru-RU" sz="20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656079" y="2994497"/>
            <a:ext cx="9144000" cy="2951922"/>
          </a:xfrm>
        </p:spPr>
        <p:txBody>
          <a:bodyPr>
            <a:normAutofit/>
          </a:bodyPr>
          <a:lstStyle/>
          <a:p>
            <a:pPr algn="just"/>
            <a:r>
              <a:rPr lang="en-US" sz="1800" dirty="0">
                <a:latin typeface="Times New Roman" panose="02020603050405020304" pitchFamily="18" charset="0"/>
                <a:cs typeface="Times New Roman" panose="02020603050405020304" pitchFamily="18" charset="0"/>
              </a:rPr>
              <a:t>1.</a:t>
            </a:r>
            <a:r>
              <a:rPr lang="ru-RU" sz="1800" dirty="0" err="1">
                <a:latin typeface="Times New Roman" panose="02020603050405020304" pitchFamily="18" charset="0"/>
                <a:cs typeface="Times New Roman" panose="02020603050405020304" pitchFamily="18" charset="0"/>
              </a:rPr>
              <a:t>Далалық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аймақтың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географиялық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орны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климаттық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сипаттамасы</a:t>
            </a:r>
            <a:r>
              <a:rPr lang="ru-RU" sz="1800" dirty="0">
                <a:latin typeface="Times New Roman" panose="02020603050405020304" pitchFamily="18" charset="0"/>
                <a:cs typeface="Times New Roman" panose="02020603050405020304" pitchFamily="18" charset="0"/>
              </a:rPr>
              <a:t>.</a:t>
            </a:r>
          </a:p>
          <a:p>
            <a:pPr algn="just"/>
            <a:r>
              <a:rPr lang="en-US" sz="1800" dirty="0">
                <a:latin typeface="Times New Roman" panose="02020603050405020304" pitchFamily="18" charset="0"/>
                <a:cs typeface="Times New Roman" panose="02020603050405020304" pitchFamily="18" charset="0"/>
              </a:rPr>
              <a:t>2.</a:t>
            </a:r>
            <a:r>
              <a:rPr lang="ru-RU" sz="1800" dirty="0">
                <a:latin typeface="Times New Roman" panose="02020603050405020304" pitchFamily="18" charset="0"/>
                <a:cs typeface="Times New Roman" panose="02020603050405020304" pitchFamily="18" charset="0"/>
              </a:rPr>
              <a:t> Дала </a:t>
            </a:r>
            <a:r>
              <a:rPr lang="ru-RU" sz="1800" dirty="0" err="1">
                <a:latin typeface="Times New Roman" panose="02020603050405020304" pitchFamily="18" charset="0"/>
                <a:cs typeface="Times New Roman" panose="02020603050405020304" pitchFamily="18" charset="0"/>
              </a:rPr>
              <a:t>өсімдіктерінің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экологиялық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бейімделулері</a:t>
            </a:r>
            <a:r>
              <a:rPr lang="ru-RU"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3.</a:t>
            </a:r>
            <a:r>
              <a:rPr lang="ru-RU" sz="1800" dirty="0">
                <a:latin typeface="Times New Roman" panose="02020603050405020304" pitchFamily="18" charset="0"/>
                <a:cs typeface="Times New Roman" panose="02020603050405020304" pitchFamily="18" charset="0"/>
              </a:rPr>
              <a:t> Эндемизм </a:t>
            </a:r>
            <a:r>
              <a:rPr lang="ru-RU" sz="1800" dirty="0" err="1">
                <a:latin typeface="Times New Roman" panose="02020603050405020304" pitchFamily="18" charset="0"/>
                <a:cs typeface="Times New Roman" panose="02020603050405020304" pitchFamily="18" charset="0"/>
              </a:rPr>
              <a:t>ұғымы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пайда</a:t>
            </a:r>
            <a:r>
              <a:rPr lang="ru-RU" sz="1800" dirty="0">
                <a:latin typeface="Times New Roman" panose="02020603050405020304" pitchFamily="18" charset="0"/>
                <a:cs typeface="Times New Roman" panose="02020603050405020304" pitchFamily="18" charset="0"/>
              </a:rPr>
              <a:t> болу </a:t>
            </a:r>
            <a:r>
              <a:rPr lang="ru-RU" sz="1800" dirty="0" err="1">
                <a:latin typeface="Times New Roman" panose="02020603050405020304" pitchFamily="18" charset="0"/>
                <a:cs typeface="Times New Roman" panose="02020603050405020304" pitchFamily="18" charset="0"/>
              </a:rPr>
              <a:t>себептері</a:t>
            </a:r>
            <a:r>
              <a:rPr lang="ru-RU"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r>
              <a:rPr lang="ru-RU" sz="1800" dirty="0">
                <a:latin typeface="Times New Roman" panose="02020603050405020304" pitchFamily="18" charset="0"/>
                <a:cs typeface="Times New Roman" panose="02020603050405020304" pitchFamily="18" charset="0"/>
              </a:rPr>
              <a:t>4. </a:t>
            </a:r>
            <a:r>
              <a:rPr lang="ru-RU" sz="1800" dirty="0" err="1">
                <a:latin typeface="Times New Roman" panose="02020603050405020304" pitchFamily="18" charset="0"/>
                <a:cs typeface="Times New Roman" panose="02020603050405020304" pitchFamily="18" charset="0"/>
              </a:rPr>
              <a:t>Эндемдік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шаруашылық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маңызы</a:t>
            </a:r>
            <a:r>
              <a:rPr lang="ru-RU"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r>
              <a:rPr lang="ru-RU" sz="1800" dirty="0">
                <a:latin typeface="Times New Roman" panose="02020603050405020304" pitchFamily="18" charset="0"/>
                <a:cs typeface="Times New Roman" panose="02020603050405020304" pitchFamily="18" charset="0"/>
              </a:rPr>
              <a:t> 5. Реликт </a:t>
            </a:r>
            <a:r>
              <a:rPr lang="ru-RU" sz="1800" dirty="0" err="1">
                <a:latin typeface="Times New Roman" panose="02020603050405020304" pitchFamily="18" charset="0"/>
                <a:cs typeface="Times New Roman" panose="02020603050405020304" pitchFamily="18" charset="0"/>
              </a:rPr>
              <a:t>ұғымы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реликт </a:t>
            </a:r>
            <a:r>
              <a:rPr lang="ru-RU" sz="1800" dirty="0" err="1">
                <a:latin typeface="Times New Roman" panose="02020603050405020304" pitchFamily="18" charset="0"/>
                <a:cs typeface="Times New Roman" panose="02020603050405020304" pitchFamily="18" charset="0"/>
              </a:rPr>
              <a:t>түрлердің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пайда</a:t>
            </a:r>
            <a:r>
              <a:rPr lang="ru-RU" sz="1800" dirty="0">
                <a:latin typeface="Times New Roman" panose="02020603050405020304" pitchFamily="18" charset="0"/>
                <a:cs typeface="Times New Roman" panose="02020603050405020304" pitchFamily="18" charset="0"/>
              </a:rPr>
              <a:t> болу </a:t>
            </a:r>
            <a:r>
              <a:rPr lang="ru-RU" sz="1800" dirty="0" err="1">
                <a:latin typeface="Times New Roman" panose="02020603050405020304" pitchFamily="18" charset="0"/>
                <a:cs typeface="Times New Roman" panose="02020603050405020304" pitchFamily="18" charset="0"/>
              </a:rPr>
              <a:t>тарихы</a:t>
            </a:r>
            <a:r>
              <a:rPr lang="ru-RU"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r>
              <a:rPr lang="ru-RU" sz="1800" dirty="0">
                <a:latin typeface="Times New Roman" panose="02020603050405020304" pitchFamily="18" charset="0"/>
                <a:cs typeface="Times New Roman" panose="02020603050405020304" pitchFamily="18" charset="0"/>
              </a:rPr>
              <a:t>6. </a:t>
            </a:r>
            <a:r>
              <a:rPr lang="ru-RU" sz="1800" dirty="0" err="1">
                <a:latin typeface="Times New Roman" panose="02020603050405020304" pitchFamily="18" charset="0"/>
                <a:cs typeface="Times New Roman" panose="02020603050405020304" pitchFamily="18" charset="0"/>
              </a:rPr>
              <a:t>Қазақстан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даласындағы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негізгі</a:t>
            </a:r>
            <a:r>
              <a:rPr lang="ru-RU" sz="1800" dirty="0">
                <a:latin typeface="Times New Roman" panose="02020603050405020304" pitchFamily="18" charset="0"/>
                <a:cs typeface="Times New Roman" panose="02020603050405020304" pitchFamily="18" charset="0"/>
              </a:rPr>
              <a:t> реликт </a:t>
            </a:r>
            <a:r>
              <a:rPr lang="ru-RU" sz="1800" dirty="0" err="1">
                <a:latin typeface="Times New Roman" panose="02020603050405020304" pitchFamily="18" charset="0"/>
                <a:cs typeface="Times New Roman" panose="02020603050405020304" pitchFamily="18" charset="0"/>
              </a:rPr>
              <a:t>өсімдіктер</a:t>
            </a:r>
            <a:r>
              <a:rPr lang="ru-RU" sz="1800" dirty="0">
                <a:latin typeface="Times New Roman" panose="02020603050405020304" pitchFamily="18" charset="0"/>
                <a:cs typeface="Times New Roman" panose="02020603050405020304" pitchFamily="18" charset="0"/>
              </a:rPr>
              <a:t> (Шренк тюльпаны, </a:t>
            </a:r>
            <a:r>
              <a:rPr lang="ru-RU" sz="1800" dirty="0" err="1">
                <a:latin typeface="Times New Roman" panose="02020603050405020304" pitchFamily="18" charset="0"/>
                <a:cs typeface="Times New Roman" panose="02020603050405020304" pitchFamily="18" charset="0"/>
              </a:rPr>
              <a:t>жыңғыл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қараған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т.б</a:t>
            </a:r>
            <a:r>
              <a:rPr lang="ru-RU"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r>
              <a:rPr lang="ru-RU" sz="1800" dirty="0">
                <a:latin typeface="Times New Roman" panose="02020603050405020304" pitchFamily="18" charset="0"/>
                <a:cs typeface="Times New Roman" panose="02020603050405020304" pitchFamily="18" charset="0"/>
              </a:rPr>
              <a:t> 7. Реликт </a:t>
            </a:r>
            <a:r>
              <a:rPr lang="ru-RU" sz="1800" dirty="0" err="1">
                <a:latin typeface="Times New Roman" panose="02020603050405020304" pitchFamily="18" charset="0"/>
                <a:cs typeface="Times New Roman" panose="02020603050405020304" pitchFamily="18" charset="0"/>
              </a:rPr>
              <a:t>өсімдіктердің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экологиялық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тарихи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рөлі</a:t>
            </a:r>
            <a:r>
              <a:rPr lang="ru-RU" sz="1800"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0" y="2158924"/>
            <a:ext cx="5320749" cy="369332"/>
          </a:xfrm>
          <a:prstGeom prst="rect">
            <a:avLst/>
          </a:prstGeom>
          <a:noFill/>
        </p:spPr>
        <p:txBody>
          <a:bodyPr wrap="square" rtlCol="0">
            <a:spAutoFit/>
          </a:bodyPr>
          <a:lstStyle/>
          <a:p>
            <a:pPr algn="ctr"/>
            <a:r>
              <a:rPr lang="en-US" b="1" dirty="0">
                <a:latin typeface="Times New Roman" panose="02020603050405020304" pitchFamily="18" charset="0"/>
                <a:ea typeface="Segoe UI Black" panose="020B0A02040204020203" pitchFamily="34" charset="0"/>
                <a:cs typeface="Times New Roman" panose="02020603050405020304" pitchFamily="18" charset="0"/>
              </a:rPr>
              <a:t>Дәрістің жоспары:</a:t>
            </a:r>
            <a:endParaRPr lang="ru-RU" b="1" dirty="0">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5" name="TextBox 4"/>
          <p:cNvSpPr txBox="1"/>
          <p:nvPr/>
        </p:nvSpPr>
        <p:spPr>
          <a:xfrm>
            <a:off x="1613202" y="434299"/>
            <a:ext cx="5201480" cy="369332"/>
          </a:xfrm>
          <a:prstGeom prst="rect">
            <a:avLst/>
          </a:prstGeom>
          <a:noFill/>
        </p:spPr>
        <p:txBody>
          <a:bodyPr wrap="square" rtlCol="0">
            <a:spAutoFit/>
          </a:bodyPr>
          <a:lstStyle/>
          <a:p>
            <a:r>
              <a:rPr lang="en-US" b="1" dirty="0">
                <a:latin typeface="Times New Roman" panose="02020603050405020304" pitchFamily="18" charset="0"/>
                <a:ea typeface="Segoe UI Black" panose="020B0A02040204020203" pitchFamily="34" charset="0"/>
                <a:cs typeface="Times New Roman" panose="02020603050405020304" pitchFamily="18" charset="0"/>
              </a:rPr>
              <a:t>Дәрістің мақсаты</a:t>
            </a:r>
            <a:r>
              <a:rPr lang="ru-RU" b="1" dirty="0">
                <a:latin typeface="Times New Roman" panose="02020603050405020304" pitchFamily="18" charset="0"/>
                <a:ea typeface="Segoe UI Black" panose="020B0A02040204020203" pitchFamily="34" charset="0"/>
                <a:cs typeface="Times New Roman" panose="02020603050405020304" pitchFamily="18" charset="0"/>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959479"/>
            <a:ext cx="9144000" cy="939041"/>
          </a:xfrm>
        </p:spPr>
        <p:txBody>
          <a:bodyPr>
            <a:normAutofit/>
          </a:bodyPr>
          <a:lstStyle/>
          <a:p>
            <a:r>
              <a:rPr lang="en-US" sz="4800" dirty="0">
                <a:latin typeface="Segoe UI Black" panose="020B0A02040204020203" pitchFamily="34" charset="0"/>
                <a:ea typeface="Segoe UI Black" panose="020B0A02040204020203" pitchFamily="34" charset="0"/>
              </a:rPr>
              <a:t>Назарларыңызға рақмет!</a:t>
            </a:r>
            <a:endParaRPr lang="ru-RU" sz="4800" dirty="0">
              <a:latin typeface="Segoe UI Black" panose="020B0A02040204020203" pitchFamily="34" charset="0"/>
              <a:ea typeface="Segoe UI Black" panose="020B0A02040204020203"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5215" y="748274"/>
            <a:ext cx="2024270" cy="740892"/>
          </a:xfrm>
        </p:spPr>
        <p:txBody>
          <a:bodyPr>
            <a:normAutofit/>
          </a:bodyPr>
          <a:lstStyle/>
          <a:p>
            <a:pPr algn="ctr"/>
            <a:r>
              <a:rPr lang="en-US" sz="1800" b="1" dirty="0">
                <a:latin typeface="Times New Roman" panose="02020603050405020304" pitchFamily="18" charset="0"/>
                <a:cs typeface="Times New Roman" panose="02020603050405020304" pitchFamily="18" charset="0"/>
              </a:rPr>
              <a:t>Кіріспе</a:t>
            </a:r>
            <a:endParaRPr lang="ru-RU" sz="18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23047" y="1489166"/>
            <a:ext cx="5616388" cy="4351338"/>
          </a:xfrm>
        </p:spPr>
        <p:txBody>
          <a:bodyPr>
            <a:normAutofit/>
          </a:bodyPr>
          <a:lstStyle/>
          <a:p>
            <a:pPr marL="0" indent="0" algn="just">
              <a:buNone/>
            </a:pPr>
            <a:r>
              <a:rPr lang="ru-RU" sz="1800" dirty="0" err="1">
                <a:latin typeface="Times New Roman" panose="02020603050405020304" pitchFamily="18" charset="0"/>
                <a:cs typeface="Times New Roman" panose="02020603050405020304" pitchFamily="18" charset="0"/>
              </a:rPr>
              <a:t>Қазақстан</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кең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байтақ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табиғаты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алуан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түрлі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әлеміне</a:t>
            </a:r>
            <a:r>
              <a:rPr lang="ru-RU" sz="1800" dirty="0">
                <a:latin typeface="Times New Roman" panose="02020603050405020304" pitchFamily="18" charset="0"/>
                <a:cs typeface="Times New Roman" panose="02020603050405020304" pitchFamily="18" charset="0"/>
              </a:rPr>
              <a:t> бай ел. Ел </a:t>
            </a:r>
            <a:r>
              <a:rPr lang="ru-RU" sz="1800" dirty="0" err="1">
                <a:latin typeface="Times New Roman" panose="02020603050405020304" pitchFamily="18" charset="0"/>
                <a:cs typeface="Times New Roman" panose="02020603050405020304" pitchFamily="18" charset="0"/>
              </a:rPr>
              <a:t>аумағының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бөлігі</a:t>
            </a:r>
            <a:r>
              <a:rPr lang="ru-RU" sz="1800" dirty="0">
                <a:latin typeface="Times New Roman" panose="02020603050405020304" pitchFamily="18" charset="0"/>
                <a:cs typeface="Times New Roman" panose="02020603050405020304" pitchFamily="18" charset="0"/>
              </a:rPr>
              <a:t> дала </a:t>
            </a:r>
            <a:r>
              <a:rPr lang="ru-RU" sz="1800" dirty="0" err="1">
                <a:latin typeface="Times New Roman" panose="02020603050405020304" pitchFamily="18" charset="0"/>
                <a:cs typeface="Times New Roman" panose="02020603050405020304" pitchFamily="18" charset="0"/>
              </a:rPr>
              <a:t>аймағына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жатады.Далалық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аймақ</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шөл</a:t>
            </a:r>
            <a:r>
              <a:rPr lang="ru-RU" sz="1800" dirty="0">
                <a:latin typeface="Times New Roman" panose="02020603050405020304" pitchFamily="18" charset="0"/>
                <a:cs typeface="Times New Roman" panose="02020603050405020304" pitchFamily="18" charset="0"/>
              </a:rPr>
              <a:t> мен </a:t>
            </a:r>
            <a:r>
              <a:rPr lang="ru-RU" sz="1800" dirty="0" err="1">
                <a:latin typeface="Times New Roman" panose="02020603050405020304" pitchFamily="18" charset="0"/>
                <a:cs typeface="Times New Roman" panose="02020603050405020304" pitchFamily="18" charset="0"/>
              </a:rPr>
              <a:t>орман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арасындағы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өтпелі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белдеу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мұнда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ерекше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климаттық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жағдай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қалыптасқан.Бұл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аймақтың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жамылғысы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құрғақшылыққа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бейімделген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жел</a:t>
            </a:r>
            <a:r>
              <a:rPr lang="ru-RU" sz="1800" dirty="0">
                <a:latin typeface="Times New Roman" panose="02020603050405020304" pitchFamily="18" charset="0"/>
                <a:cs typeface="Times New Roman" panose="02020603050405020304" pitchFamily="18" charset="0"/>
              </a:rPr>
              <a:t> мен </a:t>
            </a:r>
            <a:r>
              <a:rPr lang="ru-RU" sz="1800" dirty="0" err="1">
                <a:latin typeface="Times New Roman" panose="02020603050405020304" pitchFamily="18" charset="0"/>
                <a:cs typeface="Times New Roman" panose="02020603050405020304" pitchFamily="18" charset="0"/>
              </a:rPr>
              <a:t>ыстыққа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төзімді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келеді.Дала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өсімдіктерінің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ішінде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ерекше</a:t>
            </a:r>
            <a:r>
              <a:rPr lang="ru-RU" sz="1800" dirty="0">
                <a:latin typeface="Times New Roman" panose="02020603050405020304" pitchFamily="18" charset="0"/>
                <a:cs typeface="Times New Roman" panose="02020603050405020304" pitchFamily="18" charset="0"/>
              </a:rPr>
              <a:t> топ — </a:t>
            </a:r>
            <a:r>
              <a:rPr lang="ru-RU" sz="1800" dirty="0" err="1">
                <a:latin typeface="Times New Roman" panose="02020603050405020304" pitchFamily="18" charset="0"/>
                <a:cs typeface="Times New Roman" panose="02020603050405020304" pitchFamily="18" charset="0"/>
              </a:rPr>
              <a:t>эндемдік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реликт </a:t>
            </a:r>
            <a:r>
              <a:rPr lang="ru-RU" sz="1800" dirty="0" err="1">
                <a:latin typeface="Times New Roman" panose="02020603050405020304" pitchFamily="18" charset="0"/>
                <a:cs typeface="Times New Roman" panose="02020603050405020304" pitchFamily="18" charset="0"/>
              </a:rPr>
              <a:t>түрлер.Олар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Қазақстан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табиғатының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байлығын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тарихын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биологиялық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алуан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түрлілігін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көрсетеді.Осы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жұмыста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далалық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аймақтың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эндемдік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реликт </a:t>
            </a:r>
            <a:r>
              <a:rPr lang="ru-RU" sz="1800" dirty="0" err="1">
                <a:latin typeface="Times New Roman" panose="02020603050405020304" pitchFamily="18" charset="0"/>
                <a:cs typeface="Times New Roman" panose="02020603050405020304" pitchFamily="18" charset="0"/>
              </a:rPr>
              <a:t>өсімдіктеріне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жалпы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сипаттама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беріліп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олардың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экологиялық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биологиялық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маңызы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қарастырылады</a:t>
            </a:r>
            <a:r>
              <a:rPr lang="ru-RU" sz="1800" dirty="0">
                <a:latin typeface="Times New Roman" panose="02020603050405020304" pitchFamily="18" charset="0"/>
                <a:cs typeface="Times New Roman" panose="02020603050405020304" pitchFamily="18" charset="0"/>
              </a:rPr>
              <a:t>.</a:t>
            </a:r>
          </a:p>
        </p:txBody>
      </p:sp>
      <p:pic>
        <p:nvPicPr>
          <p:cNvPr id="2054" name="Picture 6" descr="https://upload.wikimedia.org/wikipedia/commons/f/f6/KazakhMountai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5271" y="564776"/>
            <a:ext cx="5190564" cy="49167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6824" y="365125"/>
            <a:ext cx="10546976" cy="1325563"/>
          </a:xfrm>
        </p:spPr>
        <p:txBody>
          <a:bodyPr>
            <a:normAutofit/>
          </a:bodyPr>
          <a:lstStyle/>
          <a:p>
            <a:pPr algn="ctr"/>
            <a:r>
              <a:rPr lang="ru-RU" sz="1800" b="1" dirty="0" err="1">
                <a:latin typeface="Times New Roman" panose="02020603050405020304" pitchFamily="18" charset="0"/>
                <a:ea typeface="Segoe UI Black" panose="020B0A02040204020203" pitchFamily="34" charset="0"/>
                <a:cs typeface="Times New Roman" panose="02020603050405020304" pitchFamily="18" charset="0"/>
              </a:rPr>
              <a:t>Далалық</a:t>
            </a:r>
            <a:r>
              <a:rPr lang="ru-RU" sz="1800" b="1" dirty="0">
                <a:latin typeface="Times New Roman" panose="02020603050405020304" pitchFamily="18" charset="0"/>
                <a:ea typeface="Segoe UI Black" panose="020B0A02040204020203" pitchFamily="34" charset="0"/>
                <a:cs typeface="Times New Roman" panose="02020603050405020304" pitchFamily="18" charset="0"/>
              </a:rPr>
              <a:t> </a:t>
            </a:r>
            <a:r>
              <a:rPr lang="ru-RU" sz="1800" b="1" dirty="0" err="1">
                <a:latin typeface="Times New Roman" panose="02020603050405020304" pitchFamily="18" charset="0"/>
                <a:ea typeface="Segoe UI Black" panose="020B0A02040204020203" pitchFamily="34" charset="0"/>
                <a:cs typeface="Times New Roman" panose="02020603050405020304" pitchFamily="18" charset="0"/>
              </a:rPr>
              <a:t>аймақтың</a:t>
            </a:r>
            <a:r>
              <a:rPr lang="ru-RU" sz="1800" b="1" dirty="0">
                <a:latin typeface="Times New Roman" panose="02020603050405020304" pitchFamily="18" charset="0"/>
                <a:ea typeface="Segoe UI Black" panose="020B0A02040204020203" pitchFamily="34" charset="0"/>
                <a:cs typeface="Times New Roman" panose="02020603050405020304" pitchFamily="18" charset="0"/>
              </a:rPr>
              <a:t> </a:t>
            </a:r>
            <a:r>
              <a:rPr lang="ru-RU" sz="1800" b="1" dirty="0" err="1">
                <a:latin typeface="Times New Roman" panose="02020603050405020304" pitchFamily="18" charset="0"/>
                <a:ea typeface="Segoe UI Black" panose="020B0A02040204020203" pitchFamily="34" charset="0"/>
                <a:cs typeface="Times New Roman" panose="02020603050405020304" pitchFamily="18" charset="0"/>
              </a:rPr>
              <a:t>жалпы</a:t>
            </a:r>
            <a:r>
              <a:rPr lang="ru-RU" sz="1800" b="1" dirty="0">
                <a:latin typeface="Times New Roman" panose="02020603050405020304" pitchFamily="18" charset="0"/>
                <a:ea typeface="Segoe UI Black" panose="020B0A02040204020203" pitchFamily="34" charset="0"/>
                <a:cs typeface="Times New Roman" panose="02020603050405020304" pitchFamily="18" charset="0"/>
              </a:rPr>
              <a:t> </a:t>
            </a:r>
            <a:r>
              <a:rPr lang="ru-RU" sz="1800" b="1" dirty="0" err="1">
                <a:latin typeface="Times New Roman" panose="02020603050405020304" pitchFamily="18" charset="0"/>
                <a:ea typeface="Segoe UI Black" panose="020B0A02040204020203" pitchFamily="34" charset="0"/>
                <a:cs typeface="Times New Roman" panose="02020603050405020304" pitchFamily="18" charset="0"/>
              </a:rPr>
              <a:t>сипаттамасы</a:t>
            </a:r>
            <a:endParaRPr lang="ru-RU" sz="1800" b="1" dirty="0">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3" name="Объект 2"/>
          <p:cNvSpPr>
            <a:spLocks noGrp="1"/>
          </p:cNvSpPr>
          <p:nvPr>
            <p:ph idx="1"/>
          </p:nvPr>
        </p:nvSpPr>
        <p:spPr>
          <a:xfrm>
            <a:off x="5822576" y="1546413"/>
            <a:ext cx="5862917" cy="4536336"/>
          </a:xfrm>
        </p:spPr>
        <p:txBody>
          <a:bodyPr>
            <a:normAutofit/>
          </a:bodyPr>
          <a:lstStyle/>
          <a:p>
            <a:pPr marL="0" indent="0" algn="just">
              <a:buNone/>
            </a:pPr>
            <a:r>
              <a:rPr lang="ru-RU" sz="1800" dirty="0">
                <a:latin typeface="Times New Roman" panose="02020603050405020304" pitchFamily="18" charset="0"/>
                <a:cs typeface="Times New Roman" panose="02020603050405020304" pitchFamily="18" charset="0"/>
              </a:rPr>
              <a:t>Дала </a:t>
            </a:r>
            <a:r>
              <a:rPr lang="ru-RU" sz="1800" dirty="0" err="1">
                <a:latin typeface="Times New Roman" panose="02020603050405020304" pitchFamily="18" charset="0"/>
                <a:cs typeface="Times New Roman" panose="02020603050405020304" pitchFamily="18" charset="0"/>
              </a:rPr>
              <a:t>аймағы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еліміздің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солтүстік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орталық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бөліктерін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қамтиды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Бұл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аймақтың</a:t>
            </a:r>
            <a:r>
              <a:rPr lang="ru-RU" sz="1800" dirty="0">
                <a:latin typeface="Times New Roman" panose="02020603050405020304" pitchFamily="18" charset="0"/>
                <a:cs typeface="Times New Roman" panose="02020603050405020304" pitchFamily="18" charset="0"/>
              </a:rPr>
              <a:t> климаты </a:t>
            </a:r>
            <a:r>
              <a:rPr lang="ru-RU" sz="1800" dirty="0" err="1">
                <a:latin typeface="Times New Roman" panose="02020603050405020304" pitchFamily="18" charset="0"/>
                <a:cs typeface="Times New Roman" panose="02020603050405020304" pitchFamily="18" charset="0"/>
              </a:rPr>
              <a:t>континенталды</a:t>
            </a:r>
            <a:r>
              <a:rPr lang="ru-RU" sz="1800" dirty="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яғни:жазы</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ыстық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құрғақ</a:t>
            </a:r>
            <a:r>
              <a:rPr lang="ru-RU" sz="1800" dirty="0" smtClean="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қысы</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суық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қарлы.Жылдық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жауын-шашын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мөлшері</a:t>
            </a:r>
            <a:r>
              <a:rPr lang="ru-RU" sz="1800" dirty="0">
                <a:latin typeface="Times New Roman" panose="02020603050405020304" pitchFamily="18" charset="0"/>
                <a:cs typeface="Times New Roman" panose="02020603050405020304" pitchFamily="18" charset="0"/>
              </a:rPr>
              <a:t> 250–400 мм </a:t>
            </a:r>
            <a:r>
              <a:rPr lang="ru-RU" sz="1800" dirty="0" err="1">
                <a:latin typeface="Times New Roman" panose="02020603050405020304" pitchFamily="18" charset="0"/>
                <a:cs typeface="Times New Roman" panose="02020603050405020304" pitchFamily="18" charset="0"/>
              </a:rPr>
              <a:t>шамасында.Негізгі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топырақ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түрлері</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қара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топырақ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қоңыр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топырақ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сортаңды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жерлер.Өсімдіктер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әлемі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негізінен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көкпек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бетеге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жусан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селеу</a:t>
            </a:r>
            <a:r>
              <a:rPr lang="ru-RU" sz="1800" dirty="0">
                <a:latin typeface="Times New Roman" panose="02020603050405020304" pitchFamily="18" charset="0"/>
                <a:cs typeface="Times New Roman" panose="02020603050405020304" pitchFamily="18" charset="0"/>
              </a:rPr>
              <a:t>, боз, </a:t>
            </a:r>
            <a:r>
              <a:rPr lang="ru-RU" sz="1800" dirty="0" err="1">
                <a:latin typeface="Times New Roman" panose="02020603050405020304" pitchFamily="18" charset="0"/>
                <a:cs typeface="Times New Roman" panose="02020603050405020304" pitchFamily="18" charset="0"/>
              </a:rPr>
              <a:t>қызыл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мия</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ермен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сияқты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түрлерден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тұрады.Олардың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ішінде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табиғатта</a:t>
            </a:r>
            <a:r>
              <a:rPr lang="ru-RU" sz="1800" dirty="0">
                <a:latin typeface="Times New Roman" panose="02020603050405020304" pitchFamily="18" charset="0"/>
                <a:cs typeface="Times New Roman" panose="02020603050405020304" pitchFamily="18" charset="0"/>
              </a:rPr>
              <a:t> тек осы </a:t>
            </a:r>
            <a:r>
              <a:rPr lang="ru-RU" sz="1800" dirty="0" err="1">
                <a:latin typeface="Times New Roman" panose="02020603050405020304" pitchFamily="18" charset="0"/>
                <a:cs typeface="Times New Roman" panose="02020603050405020304" pitchFamily="18" charset="0"/>
              </a:rPr>
              <a:t>өңірде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ғана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кездесетін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эндемиктер</a:t>
            </a:r>
            <a:r>
              <a:rPr lang="ru-RU" sz="1800" dirty="0">
                <a:latin typeface="Times New Roman" panose="02020603050405020304" pitchFamily="18" charset="0"/>
                <a:cs typeface="Times New Roman" panose="02020603050405020304" pitchFamily="18" charset="0"/>
              </a:rPr>
              <a:t> мен </a:t>
            </a:r>
            <a:r>
              <a:rPr lang="ru-RU" sz="1800" dirty="0" err="1">
                <a:latin typeface="Times New Roman" panose="02020603050405020304" pitchFamily="18" charset="0"/>
                <a:cs typeface="Times New Roman" panose="02020603050405020304" pitchFamily="18" charset="0"/>
              </a:rPr>
              <a:t>ежелгі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дәуірден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сақталған</a:t>
            </a:r>
            <a:r>
              <a:rPr lang="ru-RU" sz="1800" dirty="0">
                <a:latin typeface="Times New Roman" panose="02020603050405020304" pitchFamily="18" charset="0"/>
                <a:cs typeface="Times New Roman" panose="02020603050405020304" pitchFamily="18" charset="0"/>
              </a:rPr>
              <a:t> реликт </a:t>
            </a:r>
            <a:r>
              <a:rPr lang="ru-RU" sz="1800" dirty="0" err="1">
                <a:latin typeface="Times New Roman" panose="02020603050405020304" pitchFamily="18" charset="0"/>
                <a:cs typeface="Times New Roman" panose="02020603050405020304" pitchFamily="18" charset="0"/>
              </a:rPr>
              <a:t>түрлер</a:t>
            </a:r>
            <a:r>
              <a:rPr lang="ru-RU" sz="1800" dirty="0">
                <a:latin typeface="Times New Roman" panose="02020603050405020304" pitchFamily="18" charset="0"/>
                <a:cs typeface="Times New Roman" panose="02020603050405020304" pitchFamily="18" charset="0"/>
              </a:rPr>
              <a:t> де бар.</a:t>
            </a:r>
          </a:p>
        </p:txBody>
      </p:sp>
      <p:pic>
        <p:nvPicPr>
          <p:cNvPr id="4098" name="Picture 2" descr="https://images.takeshape.io/86ce9525-f5f2-4e97-81ba-54e8ce933da7/dev/2ad15def-58c3-4e2f-b8d9-378187b76314/732%20Kazakh%20steppe%20-%20Vmenkov.jpg?auto=compress%2Cformat&amp;h=630&amp;w=1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247" y="2644392"/>
            <a:ext cx="5015752" cy="42136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1800" b="1" dirty="0">
                <a:latin typeface="Times New Roman" panose="02020603050405020304" pitchFamily="18" charset="0"/>
                <a:cs typeface="Times New Roman" panose="02020603050405020304" pitchFamily="18" charset="0"/>
              </a:rPr>
              <a:t>Дала </a:t>
            </a:r>
            <a:r>
              <a:rPr lang="ru-RU" sz="1800" b="1" dirty="0" err="1">
                <a:latin typeface="Times New Roman" panose="02020603050405020304" pitchFamily="18" charset="0"/>
                <a:cs typeface="Times New Roman" panose="02020603050405020304" pitchFamily="18" charset="0"/>
              </a:rPr>
              <a:t>өсімдіктерінің</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экологиялық</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бейімделулері</a:t>
            </a:r>
            <a:r>
              <a:rPr lang="ru-RU" dirty="0"/>
              <a:t/>
            </a:r>
            <a:br>
              <a:rPr lang="ru-RU" dirty="0"/>
            </a:br>
            <a:endParaRPr lang="ru-RU" dirty="0"/>
          </a:p>
        </p:txBody>
      </p:sp>
      <p:sp>
        <p:nvSpPr>
          <p:cNvPr id="3" name="Объект 2"/>
          <p:cNvSpPr>
            <a:spLocks noGrp="1"/>
          </p:cNvSpPr>
          <p:nvPr>
            <p:ph idx="1"/>
          </p:nvPr>
        </p:nvSpPr>
        <p:spPr>
          <a:xfrm>
            <a:off x="1281953" y="1027906"/>
            <a:ext cx="10515600" cy="5033963"/>
          </a:xfrm>
        </p:spPr>
        <p:txBody>
          <a:bodyPr>
            <a:normAutofit/>
          </a:bodyPr>
          <a:lstStyle/>
          <a:p>
            <a:pPr marL="0" indent="0" algn="just">
              <a:buNone/>
            </a:pPr>
            <a:r>
              <a:rPr lang="ru-RU" sz="1800" dirty="0">
                <a:latin typeface="Times New Roman" panose="02020603050405020304" pitchFamily="18" charset="0"/>
                <a:cs typeface="Times New Roman" panose="02020603050405020304" pitchFamily="18" charset="0"/>
              </a:rPr>
              <a:t>Дала </a:t>
            </a:r>
            <a:r>
              <a:rPr lang="ru-RU" sz="1800" dirty="0" err="1">
                <a:latin typeface="Times New Roman" panose="02020603050405020304" pitchFamily="18" charset="0"/>
                <a:cs typeface="Times New Roman" panose="02020603050405020304" pitchFamily="18" charset="0"/>
              </a:rPr>
              <a:t>өсімдіктері</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құрғақшылыққа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климаттың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қатал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өзгерістеріне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төзімді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Олардың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экологиялық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бейімделулері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төмендегідей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сипатталады</a:t>
            </a:r>
            <a:r>
              <a:rPr lang="ru-RU" sz="1800" dirty="0">
                <a:latin typeface="Times New Roman" panose="02020603050405020304" pitchFamily="18" charset="0"/>
                <a:cs typeface="Times New Roman" panose="02020603050405020304" pitchFamily="18" charset="0"/>
              </a:rPr>
              <a:t>:</a:t>
            </a:r>
          </a:p>
          <a:p>
            <a:pPr marL="0" indent="0" algn="just">
              <a:buNone/>
            </a:pPr>
            <a:r>
              <a:rPr lang="ru-RU" sz="1800" b="1" dirty="0">
                <a:latin typeface="Times New Roman" panose="02020603050405020304" pitchFamily="18" charset="0"/>
                <a:cs typeface="Times New Roman" panose="02020603050405020304" pitchFamily="18" charset="0"/>
              </a:rPr>
              <a:t>1. Су </a:t>
            </a:r>
            <a:r>
              <a:rPr lang="ru-RU" sz="1800" b="1" dirty="0" err="1">
                <a:latin typeface="Times New Roman" panose="02020603050405020304" pitchFamily="18" charset="0"/>
                <a:cs typeface="Times New Roman" panose="02020603050405020304" pitchFamily="18" charset="0"/>
              </a:rPr>
              <a:t>үнемдеуге</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бейімделу</a:t>
            </a:r>
            <a:endParaRPr lang="ru-RU" sz="1800" b="1" dirty="0">
              <a:latin typeface="Times New Roman" panose="02020603050405020304" pitchFamily="18" charset="0"/>
              <a:cs typeface="Times New Roman" panose="02020603050405020304" pitchFamily="18" charset="0"/>
            </a:endParaRPr>
          </a:p>
          <a:p>
            <a:pPr algn="just"/>
            <a:r>
              <a:rPr lang="ru-RU" sz="1800" dirty="0" err="1">
                <a:latin typeface="Times New Roman" panose="02020603050405020304" pitchFamily="18" charset="0"/>
                <a:cs typeface="Times New Roman" panose="02020603050405020304" pitchFamily="18" charset="0"/>
              </a:rPr>
              <a:t>Топырақтағы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ылғалды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тиімді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пайдалану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көпжылдық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шөптектік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түбір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жүйесі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терең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кейде</a:t>
            </a:r>
            <a:r>
              <a:rPr lang="ru-RU" sz="1800" dirty="0">
                <a:latin typeface="Times New Roman" panose="02020603050405020304" pitchFamily="18" charset="0"/>
                <a:cs typeface="Times New Roman" panose="02020603050405020304" pitchFamily="18" charset="0"/>
              </a:rPr>
              <a:t> 2–3 </a:t>
            </a:r>
            <a:r>
              <a:rPr lang="ru-RU" sz="1800" dirty="0" err="1">
                <a:latin typeface="Times New Roman" panose="02020603050405020304" pitchFamily="18" charset="0"/>
                <a:cs typeface="Times New Roman" panose="02020603050405020304" pitchFamily="18" charset="0"/>
              </a:rPr>
              <a:t>метрге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дейін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жетеді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Бұл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оларды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асты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суларына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жетуге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мүмкіндік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береді</a:t>
            </a:r>
            <a:r>
              <a:rPr lang="ru-RU" sz="1800" dirty="0">
                <a:latin typeface="Times New Roman" panose="02020603050405020304" pitchFamily="18" charset="0"/>
                <a:cs typeface="Times New Roman" panose="02020603050405020304" pitchFamily="18" charset="0"/>
              </a:rPr>
              <a:t>.</a:t>
            </a:r>
          </a:p>
          <a:p>
            <a:pPr algn="just"/>
            <a:r>
              <a:rPr lang="ru-RU" sz="1800" dirty="0">
                <a:latin typeface="Times New Roman" panose="02020603050405020304" pitchFamily="18" charset="0"/>
                <a:cs typeface="Times New Roman" panose="02020603050405020304" pitchFamily="18" charset="0"/>
              </a:rPr>
              <a:t>Су </a:t>
            </a:r>
            <a:r>
              <a:rPr lang="ru-RU" sz="1800" dirty="0" err="1">
                <a:latin typeface="Times New Roman" panose="02020603050405020304" pitchFamily="18" charset="0"/>
                <a:cs typeface="Times New Roman" panose="02020603050405020304" pitchFamily="18" charset="0"/>
              </a:rPr>
              <a:t>буын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жоғалтуды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азайту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жапырақтары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жіңішке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жіп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тәрізді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немесе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кеуекті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болады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кейде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мүйіз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тәрізді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жабынмен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қапталған</a:t>
            </a:r>
            <a:r>
              <a:rPr lang="ru-RU" sz="1800" dirty="0">
                <a:latin typeface="Times New Roman" panose="02020603050405020304" pitchFamily="18" charset="0"/>
                <a:cs typeface="Times New Roman" panose="02020603050405020304" pitchFamily="18" charset="0"/>
              </a:rPr>
              <a:t>.</a:t>
            </a:r>
          </a:p>
          <a:p>
            <a:pPr marL="0" indent="0" algn="just">
              <a:buNone/>
            </a:pPr>
            <a:r>
              <a:rPr lang="ru-RU" sz="1800" b="1" dirty="0">
                <a:latin typeface="Times New Roman" panose="02020603050405020304" pitchFamily="18" charset="0"/>
                <a:cs typeface="Times New Roman" panose="02020603050405020304" pitchFamily="18" charset="0"/>
              </a:rPr>
              <a:t>2. </a:t>
            </a:r>
            <a:r>
              <a:rPr lang="ru-RU" sz="1800" b="1" dirty="0" err="1">
                <a:latin typeface="Times New Roman" panose="02020603050405020304" pitchFamily="18" charset="0"/>
                <a:cs typeface="Times New Roman" panose="02020603050405020304" pitchFamily="18" charset="0"/>
              </a:rPr>
              <a:t>Жылулыққа</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бейімделу</a:t>
            </a:r>
            <a:endParaRPr lang="ru-RU" sz="1800" b="1" dirty="0">
              <a:latin typeface="Times New Roman" panose="02020603050405020304" pitchFamily="18" charset="0"/>
              <a:cs typeface="Times New Roman" panose="02020603050405020304" pitchFamily="18" charset="0"/>
            </a:endParaRPr>
          </a:p>
          <a:p>
            <a:pPr algn="just"/>
            <a:r>
              <a:rPr lang="ru-RU" sz="1800" dirty="0" err="1">
                <a:latin typeface="Times New Roman" panose="02020603050405020304" pitchFamily="18" charset="0"/>
                <a:cs typeface="Times New Roman" panose="02020603050405020304" pitchFamily="18" charset="0"/>
              </a:rPr>
              <a:t>Жаздың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ыстық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қысқы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аязға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төзімді</a:t>
            </a:r>
            <a:r>
              <a:rPr lang="ru-RU" sz="1800" dirty="0">
                <a:latin typeface="Times New Roman" panose="02020603050405020304" pitchFamily="18" charset="0"/>
                <a:cs typeface="Times New Roman" panose="02020603050405020304" pitchFamily="18" charset="0"/>
              </a:rPr>
              <a:t>.</a:t>
            </a:r>
          </a:p>
          <a:p>
            <a:pPr algn="just"/>
            <a:r>
              <a:rPr lang="ru-RU" sz="1800" dirty="0" err="1">
                <a:latin typeface="Times New Roman" panose="02020603050405020304" pitchFamily="18" charset="0"/>
                <a:cs typeface="Times New Roman" panose="02020603050405020304" pitchFamily="18" charset="0"/>
              </a:rPr>
              <a:t>Кейбір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сабағы</a:t>
            </a:r>
            <a:r>
              <a:rPr lang="ru-RU" sz="1800" dirty="0">
                <a:latin typeface="Times New Roman" panose="02020603050405020304" pitchFamily="18" charset="0"/>
                <a:cs typeface="Times New Roman" panose="02020603050405020304" pitchFamily="18" charset="0"/>
              </a:rPr>
              <a:t> мен </a:t>
            </a:r>
            <a:r>
              <a:rPr lang="ru-RU" sz="1800" dirty="0" err="1">
                <a:latin typeface="Times New Roman" panose="02020603050405020304" pitchFamily="18" charset="0"/>
                <a:cs typeface="Times New Roman" panose="02020603050405020304" pitchFamily="18" charset="0"/>
              </a:rPr>
              <a:t>жапырағы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қатты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қалың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қабықшалы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күннің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қатты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сәулесін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сіңірмеу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үшін</a:t>
            </a:r>
            <a:r>
              <a:rPr lang="ru-RU" sz="1800" dirty="0">
                <a:latin typeface="Times New Roman" panose="02020603050405020304" pitchFamily="18" charset="0"/>
                <a:cs typeface="Times New Roman" panose="02020603050405020304" pitchFamily="18" charset="0"/>
              </a:rPr>
              <a:t>.</a:t>
            </a:r>
          </a:p>
          <a:p>
            <a:pPr marL="0" indent="0" algn="just">
              <a:buNone/>
            </a:pPr>
            <a:r>
              <a:rPr lang="ru-RU" sz="1800" b="1" dirty="0">
                <a:latin typeface="Times New Roman" panose="02020603050405020304" pitchFamily="18" charset="0"/>
                <a:cs typeface="Times New Roman" panose="02020603050405020304" pitchFamily="18" charset="0"/>
              </a:rPr>
              <a:t>3. </a:t>
            </a:r>
            <a:r>
              <a:rPr lang="ru-RU" sz="1800" b="1" dirty="0" err="1">
                <a:latin typeface="Times New Roman" panose="02020603050405020304" pitchFamily="18" charset="0"/>
                <a:cs typeface="Times New Roman" panose="02020603050405020304" pitchFamily="18" charset="0"/>
              </a:rPr>
              <a:t>Жарыққа</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бейімделу</a:t>
            </a:r>
            <a:endParaRPr lang="ru-RU" sz="1800" b="1" dirty="0">
              <a:latin typeface="Times New Roman" panose="02020603050405020304" pitchFamily="18" charset="0"/>
              <a:cs typeface="Times New Roman" panose="02020603050405020304" pitchFamily="18" charset="0"/>
            </a:endParaRPr>
          </a:p>
          <a:p>
            <a:pPr algn="just"/>
            <a:r>
              <a:rPr lang="ru-RU" sz="1900" dirty="0" err="1">
                <a:latin typeface="Times New Roman" panose="02020603050405020304" pitchFamily="18" charset="0"/>
                <a:cs typeface="Times New Roman" panose="02020603050405020304" pitchFamily="18" charset="0"/>
              </a:rPr>
              <a:t>Ашық</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кеңістікте</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күн</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сәулесін</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толық</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қабылдайды</a:t>
            </a:r>
            <a:r>
              <a:rPr lang="ru-RU" sz="1900" dirty="0">
                <a:latin typeface="Times New Roman" panose="02020603050405020304" pitchFamily="18" charset="0"/>
                <a:cs typeface="Times New Roman" panose="02020603050405020304" pitchFamily="18" charset="0"/>
              </a:rPr>
              <a:t>.</a:t>
            </a:r>
          </a:p>
          <a:p>
            <a:pPr algn="just"/>
            <a:r>
              <a:rPr lang="ru-RU" sz="1900" dirty="0" err="1">
                <a:latin typeface="Times New Roman" panose="02020603050405020304" pitchFamily="18" charset="0"/>
                <a:cs typeface="Times New Roman" panose="02020603050405020304" pitchFamily="18" charset="0"/>
              </a:rPr>
              <a:t>Өсу</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кезеңі</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қысқа</a:t>
            </a:r>
            <a:r>
              <a:rPr lang="ru-RU" sz="1900" dirty="0">
                <a:latin typeface="Times New Roman" panose="02020603050405020304" pitchFamily="18" charset="0"/>
                <a:cs typeface="Times New Roman" panose="02020603050405020304" pitchFamily="18" charset="0"/>
              </a:rPr>
              <a:t> – </a:t>
            </a:r>
            <a:r>
              <a:rPr lang="ru-RU" sz="1900" dirty="0" err="1">
                <a:latin typeface="Times New Roman" panose="02020603050405020304" pitchFamily="18" charset="0"/>
                <a:cs typeface="Times New Roman" panose="02020603050405020304" pitchFamily="18" charset="0"/>
              </a:rPr>
              <a:t>көктемде</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немесе</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жауын-шашын</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көп</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түскен</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кезеңде</a:t>
            </a:r>
            <a:r>
              <a:rPr lang="ru-RU" sz="1900" dirty="0">
                <a:latin typeface="Times New Roman" panose="02020603050405020304" pitchFamily="18" charset="0"/>
                <a:cs typeface="Times New Roman" panose="02020603050405020304" pitchFamily="18" charset="0"/>
              </a:rPr>
              <a:t> тез </a:t>
            </a:r>
            <a:r>
              <a:rPr lang="ru-RU" sz="1900" dirty="0" err="1">
                <a:latin typeface="Times New Roman" panose="02020603050405020304" pitchFamily="18" charset="0"/>
                <a:cs typeface="Times New Roman" panose="02020603050405020304" pitchFamily="18" charset="0"/>
              </a:rPr>
              <a:t>дамиды</a:t>
            </a:r>
            <a:r>
              <a:rPr lang="ru-RU" sz="1900" dirty="0">
                <a:latin typeface="Times New Roman" panose="02020603050405020304" pitchFamily="18" charset="0"/>
                <a:cs typeface="Times New Roman" panose="02020603050405020304" pitchFamily="18" charset="0"/>
              </a:rPr>
              <a:t>.</a:t>
            </a:r>
          </a:p>
          <a:p>
            <a:pPr marL="0" indent="0">
              <a:buNone/>
            </a:pPr>
            <a:endParaRPr lang="ru-RU" dirty="0"/>
          </a:p>
        </p:txBody>
      </p:sp>
    </p:spTree>
    <p:extLst>
      <p:ext uri="{BB962C8B-B14F-4D97-AF65-F5344CB8AC3E}">
        <p14:creationId xmlns:p14="http://schemas.microsoft.com/office/powerpoint/2010/main" val="2219960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91322"/>
          </a:xfrm>
        </p:spPr>
        <p:txBody>
          <a:bodyPr>
            <a:normAutofit/>
          </a:bodyPr>
          <a:lstStyle/>
          <a:p>
            <a:pPr algn="ctr"/>
            <a:r>
              <a:rPr lang="ru-RU" sz="1800" dirty="0">
                <a:latin typeface="Times New Roman" panose="02020603050405020304" pitchFamily="18" charset="0"/>
                <a:cs typeface="Times New Roman" panose="02020603050405020304" pitchFamily="18" charset="0"/>
              </a:rPr>
              <a:t>4. </a:t>
            </a:r>
            <a:r>
              <a:rPr lang="ru-RU" sz="1800" b="1" dirty="0" err="1">
                <a:latin typeface="Times New Roman" panose="02020603050405020304" pitchFamily="18" charset="0"/>
                <a:cs typeface="Times New Roman" panose="02020603050405020304" pitchFamily="18" charset="0"/>
              </a:rPr>
              <a:t>Құрғақшылыққа</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төзімді</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бейімделулер</a:t>
            </a:r>
            <a:endParaRPr lang="ru-RU" sz="1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55494" y="1391118"/>
            <a:ext cx="11483787" cy="4785845"/>
          </a:xfrm>
        </p:spPr>
        <p:txBody>
          <a:bodyPr/>
          <a:lstStyle/>
          <a:p>
            <a:pPr marL="0" indent="0">
              <a:buNone/>
            </a:pPr>
            <a:r>
              <a:rPr lang="kk-KZ" dirty="0" smtClean="0"/>
              <a:t>     </a:t>
            </a:r>
          </a:p>
          <a:p>
            <a:pPr marL="0" indent="0">
              <a:buNone/>
            </a:pPr>
            <a:endParaRPr lang="ru-RU" dirty="0"/>
          </a:p>
        </p:txBody>
      </p:sp>
      <p:sp>
        <p:nvSpPr>
          <p:cNvPr id="25" name="Rectangle 22"/>
          <p:cNvSpPr>
            <a:spLocks noChangeArrowheads="1"/>
          </p:cNvSpPr>
          <p:nvPr/>
        </p:nvSpPr>
        <p:spPr bwMode="auto">
          <a:xfrm>
            <a:off x="255494" y="1114119"/>
            <a:ext cx="1148378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ru-RU" sz="180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Суккуленттік</a:t>
            </a:r>
            <a:r>
              <a:rPr kumimoji="0" lang="ru-RU" sz="18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қасиет</a:t>
            </a:r>
            <a:r>
              <a:rPr kumimoji="0" lang="ru-RU" sz="18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кейбір</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өсімдіктер</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суда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қор</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жинайтын</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қабатқа</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ие</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мысалы</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кейбір</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шөптектік</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және</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шөлдік</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өсімдіктер</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tabLst/>
            </a:pPr>
            <a:r>
              <a:rPr kumimoji="0" lang="ru-RU" sz="180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Өсімдіктің</a:t>
            </a:r>
            <a:r>
              <a:rPr kumimoji="0" lang="ru-RU" sz="18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кезеңдік</a:t>
            </a:r>
            <a:r>
              <a:rPr kumimoji="0" lang="ru-RU" sz="18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дамуы</a:t>
            </a:r>
            <a:r>
              <a:rPr kumimoji="0" lang="ru-RU" sz="18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кейбір</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өсімдіктер</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тек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жауын-шашын</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түскен</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мезгілде</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ғана</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жапырақ</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ашады</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немесе</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гүлдейді</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algn="just"/>
            <a:r>
              <a:rPr lang="ru-RU" b="1" dirty="0">
                <a:latin typeface="Times New Roman" panose="02020603050405020304" pitchFamily="18" charset="0"/>
                <a:cs typeface="Times New Roman" panose="02020603050405020304" pitchFamily="18" charset="0"/>
              </a:rPr>
              <a:t>5. </a:t>
            </a:r>
            <a:r>
              <a:rPr lang="ru-RU" b="1" dirty="0" err="1">
                <a:latin typeface="Times New Roman" panose="02020603050405020304" pitchFamily="18" charset="0"/>
                <a:cs typeface="Times New Roman" panose="02020603050405020304" pitchFamily="18" charset="0"/>
              </a:rPr>
              <a:t>Топыраққа</a:t>
            </a:r>
            <a:r>
              <a:rPr lang="ru-RU" b="1" dirty="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бейімделу</a:t>
            </a:r>
            <a:endParaRPr lang="ru-RU" b="1" dirty="0">
              <a:latin typeface="Times New Roman" panose="02020603050405020304" pitchFamily="18" charset="0"/>
              <a:cs typeface="Times New Roman" panose="02020603050405020304" pitchFamily="18" charset="0"/>
            </a:endParaRPr>
          </a:p>
          <a:p>
            <a:pPr algn="just"/>
            <a:r>
              <a:rPr lang="ru-RU" dirty="0" err="1">
                <a:latin typeface="Times New Roman" panose="02020603050405020304" pitchFamily="18" charset="0"/>
                <a:cs typeface="Times New Roman" panose="02020603050405020304" pitchFamily="18" charset="0"/>
              </a:rPr>
              <a:t>Құнарсыз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немесе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тұзды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топырақта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өмір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сүре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алады</a:t>
            </a:r>
            <a:r>
              <a:rPr lang="ru-RU" dirty="0">
                <a:latin typeface="Times New Roman" panose="02020603050405020304" pitchFamily="18" charset="0"/>
                <a:cs typeface="Times New Roman" panose="02020603050405020304" pitchFamily="18" charset="0"/>
              </a:rPr>
              <a:t>.</a:t>
            </a:r>
          </a:p>
          <a:p>
            <a:pPr algn="just"/>
            <a:r>
              <a:rPr lang="ru-RU" dirty="0" err="1">
                <a:latin typeface="Times New Roman" panose="02020603050405020304" pitchFamily="18" charset="0"/>
                <a:cs typeface="Times New Roman" panose="02020603050405020304" pitchFamily="18" charset="0"/>
              </a:rPr>
              <a:t>Кейбір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өсімдіктер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тұзға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төзімді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солифиттер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болып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келеді</a:t>
            </a:r>
            <a:r>
              <a:rPr lang="ru-RU" dirty="0">
                <a:latin typeface="Times New Roman" panose="02020603050405020304" pitchFamily="18" charset="0"/>
                <a:cs typeface="Times New Roman" panose="02020603050405020304" pitchFamily="18" charset="0"/>
              </a:rPr>
              <a:t>.</a:t>
            </a:r>
          </a:p>
          <a:p>
            <a:pPr algn="just"/>
            <a:r>
              <a:rPr lang="ru-RU" b="1" dirty="0">
                <a:latin typeface="Times New Roman" panose="02020603050405020304" pitchFamily="18" charset="0"/>
                <a:cs typeface="Times New Roman" panose="02020603050405020304" pitchFamily="18" charset="0"/>
              </a:rPr>
              <a:t>6. </a:t>
            </a:r>
            <a:r>
              <a:rPr lang="ru-RU" b="1" dirty="0" err="1">
                <a:latin typeface="Times New Roman" panose="02020603050405020304" pitchFamily="18" charset="0"/>
                <a:cs typeface="Times New Roman" panose="02020603050405020304" pitchFamily="18" charset="0"/>
              </a:rPr>
              <a:t>Тұқым</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арқылы</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таралу</a:t>
            </a:r>
            <a:endParaRPr lang="ru-RU" b="1" dirty="0">
              <a:latin typeface="Times New Roman" panose="02020603050405020304" pitchFamily="18" charset="0"/>
              <a:cs typeface="Times New Roman" panose="02020603050405020304" pitchFamily="18" charset="0"/>
            </a:endParaRPr>
          </a:p>
          <a:p>
            <a:pPr algn="just"/>
            <a:r>
              <a:rPr lang="ru-RU" dirty="0" err="1">
                <a:latin typeface="Times New Roman" panose="02020603050405020304" pitchFamily="18" charset="0"/>
                <a:cs typeface="Times New Roman" panose="02020603050405020304" pitchFamily="18" charset="0"/>
              </a:rPr>
              <a:t>Тұқымдары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желмен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немесе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жануарлар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арқылы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алысқа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таралып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аумаққа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бейімделу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мүмкіндігі</a:t>
            </a:r>
            <a:r>
              <a:rPr lang="ru-RU" dirty="0">
                <a:latin typeface="Times New Roman" panose="02020603050405020304" pitchFamily="18" charset="0"/>
                <a:cs typeface="Times New Roman" panose="02020603050405020304" pitchFamily="18" charset="0"/>
              </a:rPr>
              <a:t> бар.</a:t>
            </a:r>
          </a:p>
          <a:p>
            <a:pPr algn="just"/>
            <a:r>
              <a:rPr lang="ru-RU" dirty="0" err="1">
                <a:latin typeface="Times New Roman" panose="02020603050405020304" pitchFamily="18" charset="0"/>
                <a:cs typeface="Times New Roman" panose="02020603050405020304" pitchFamily="18" charset="0"/>
              </a:rPr>
              <a:t>Кейбір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өсімдіктерде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тұқымдар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ұзақ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уақыт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бойы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құнарлы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топыраққа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жеткенше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ұйқыда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қалады</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Дала </a:t>
            </a:r>
            <a:r>
              <a:rPr lang="ru-RU" dirty="0" err="1">
                <a:latin typeface="Times New Roman" panose="02020603050405020304" pitchFamily="18" charset="0"/>
                <a:cs typeface="Times New Roman" panose="02020603050405020304" pitchFamily="18" charset="0"/>
              </a:rPr>
              <a:t>өсімдіктері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терең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түбір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жүйесі</a:t>
            </a:r>
            <a:r>
              <a:rPr lang="ru-RU" dirty="0">
                <a:latin typeface="Times New Roman" panose="02020603050405020304" pitchFamily="18" charset="0"/>
                <a:cs typeface="Times New Roman" panose="02020603050405020304" pitchFamily="18" charset="0"/>
              </a:rPr>
              <a:t>, су </a:t>
            </a:r>
            <a:r>
              <a:rPr lang="ru-RU" dirty="0" err="1">
                <a:latin typeface="Times New Roman" panose="02020603050405020304" pitchFamily="18" charset="0"/>
                <a:cs typeface="Times New Roman" panose="02020603050405020304" pitchFamily="18" charset="0"/>
              </a:rPr>
              <a:t>жинау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қабілеті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жіңішке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немесе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мүйіз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тәрізді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жапырақтары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мезгіліне</a:t>
            </a:r>
            <a:r>
              <a:rPr lang="ru-RU" dirty="0">
                <a:latin typeface="Times New Roman" panose="02020603050405020304" pitchFamily="18" charset="0"/>
                <a:cs typeface="Times New Roman" panose="02020603050405020304" pitchFamily="18" charset="0"/>
              </a:rPr>
              <a:t> тез </a:t>
            </a:r>
            <a:r>
              <a:rPr lang="ru-RU" dirty="0" err="1">
                <a:latin typeface="Times New Roman" panose="02020603050405020304" pitchFamily="18" charset="0"/>
                <a:cs typeface="Times New Roman" panose="02020603050405020304" pitchFamily="18" charset="0"/>
              </a:rPr>
              <a:t>бейімделуі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арқылы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құрғақшылыққа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температураның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күрт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ауытқуына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топырақ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жағдайына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бейімделген</a:t>
            </a:r>
            <a:r>
              <a:rPr lang="ru-RU" dirty="0">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5939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4435" y="365125"/>
            <a:ext cx="10753165" cy="1185379"/>
          </a:xfrm>
        </p:spPr>
        <p:txBody>
          <a:bodyPr>
            <a:normAutofit/>
          </a:bodyPr>
          <a:lstStyle/>
          <a:p>
            <a:pPr algn="ctr"/>
            <a:r>
              <a:rPr lang="ru-RU" sz="1800" b="1" dirty="0" err="1">
                <a:latin typeface="Times New Roman" panose="02020603050405020304" pitchFamily="18" charset="0"/>
                <a:ea typeface="Segoe UI Black" panose="020B0A02040204020203" pitchFamily="34" charset="0"/>
                <a:cs typeface="Times New Roman" panose="02020603050405020304" pitchFamily="18" charset="0"/>
              </a:rPr>
              <a:t>Эндемдік</a:t>
            </a:r>
            <a:r>
              <a:rPr lang="ru-RU" sz="1800" b="1" dirty="0">
                <a:latin typeface="Times New Roman" panose="02020603050405020304" pitchFamily="18" charset="0"/>
                <a:ea typeface="Segoe UI Black" panose="020B0A02040204020203" pitchFamily="34" charset="0"/>
                <a:cs typeface="Times New Roman" panose="02020603050405020304" pitchFamily="18" charset="0"/>
              </a:rPr>
              <a:t> </a:t>
            </a:r>
            <a:r>
              <a:rPr lang="ru-RU" sz="1800" b="1" dirty="0" err="1">
                <a:latin typeface="Times New Roman" panose="02020603050405020304" pitchFamily="18" charset="0"/>
                <a:ea typeface="Segoe UI Black" panose="020B0A02040204020203" pitchFamily="34" charset="0"/>
                <a:cs typeface="Times New Roman" panose="02020603050405020304" pitchFamily="18" charset="0"/>
              </a:rPr>
              <a:t>өсімдіктер</a:t>
            </a:r>
            <a:r>
              <a:rPr lang="ru-RU" sz="1800" b="1" dirty="0">
                <a:latin typeface="Times New Roman" panose="02020603050405020304" pitchFamily="18" charset="0"/>
                <a:ea typeface="Segoe UI Black" panose="020B0A02040204020203" pitchFamily="34" charset="0"/>
                <a:cs typeface="Times New Roman" panose="02020603050405020304" pitchFamily="18" charset="0"/>
              </a:rPr>
              <a:t> </a:t>
            </a:r>
            <a:r>
              <a:rPr lang="ru-RU" sz="1800" b="1" dirty="0" err="1">
                <a:latin typeface="Times New Roman" panose="02020603050405020304" pitchFamily="18" charset="0"/>
                <a:ea typeface="Segoe UI Black" panose="020B0A02040204020203" pitchFamily="34" charset="0"/>
                <a:cs typeface="Times New Roman" panose="02020603050405020304" pitchFamily="18" charset="0"/>
              </a:rPr>
              <a:t>ұғымы</a:t>
            </a:r>
            <a:endParaRPr lang="ru-RU" sz="1800" b="1" dirty="0">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3" name="Объект 2"/>
          <p:cNvSpPr>
            <a:spLocks noGrp="1"/>
          </p:cNvSpPr>
          <p:nvPr>
            <p:ph idx="1"/>
          </p:nvPr>
        </p:nvSpPr>
        <p:spPr>
          <a:xfrm>
            <a:off x="524435" y="1264024"/>
            <a:ext cx="10829365" cy="5593976"/>
          </a:xfrm>
        </p:spPr>
        <p:txBody>
          <a:bodyPr>
            <a:normAutofit/>
          </a:bodyPr>
          <a:lstStyle/>
          <a:p>
            <a:pPr marL="0" indent="0" algn="just">
              <a:buNone/>
            </a:pPr>
            <a:endParaRPr lang="ru-RU" sz="1800" dirty="0" smtClean="0">
              <a:latin typeface="Times New Roman" panose="02020603050405020304" pitchFamily="18" charset="0"/>
              <a:cs typeface="Times New Roman" panose="02020603050405020304" pitchFamily="18" charset="0"/>
            </a:endParaRPr>
          </a:p>
          <a:p>
            <a:pPr marL="0" indent="0" algn="just">
              <a:buNone/>
            </a:pPr>
            <a:r>
              <a:rPr lang="ru-RU" sz="1800" b="1" dirty="0" err="1"/>
              <a:t>Эндемдік</a:t>
            </a:r>
            <a:r>
              <a:rPr lang="ru-RU" sz="1800" b="1" dirty="0"/>
              <a:t> </a:t>
            </a:r>
            <a:r>
              <a:rPr lang="ru-RU" sz="1800" b="1" dirty="0" err="1"/>
              <a:t>өсімдіктер</a:t>
            </a:r>
            <a:r>
              <a:rPr lang="ru-RU" sz="1800" dirty="0"/>
              <a:t> – </a:t>
            </a:r>
            <a:r>
              <a:rPr lang="ru-RU" sz="1800" dirty="0" err="1"/>
              <a:t>белгілі</a:t>
            </a:r>
            <a:r>
              <a:rPr lang="ru-RU" sz="1800" dirty="0"/>
              <a:t> </a:t>
            </a:r>
            <a:r>
              <a:rPr lang="ru-RU" sz="1800" dirty="0" err="1"/>
              <a:t>бір</a:t>
            </a:r>
            <a:r>
              <a:rPr lang="ru-RU" sz="1800" dirty="0"/>
              <a:t> </a:t>
            </a:r>
            <a:r>
              <a:rPr lang="ru-RU" sz="1800" dirty="0" err="1"/>
              <a:t>географиялық</a:t>
            </a:r>
            <a:r>
              <a:rPr lang="ru-RU" sz="1800" dirty="0"/>
              <a:t> </a:t>
            </a:r>
            <a:r>
              <a:rPr lang="ru-RU" sz="1800" dirty="0" err="1"/>
              <a:t>аймаққа</a:t>
            </a:r>
            <a:r>
              <a:rPr lang="ru-RU" sz="1800" dirty="0"/>
              <a:t> </a:t>
            </a:r>
            <a:r>
              <a:rPr lang="ru-RU" sz="1800" dirty="0" err="1"/>
              <a:t>ғана</a:t>
            </a:r>
            <a:r>
              <a:rPr lang="ru-RU" sz="1800" dirty="0"/>
              <a:t> </a:t>
            </a:r>
            <a:r>
              <a:rPr lang="ru-RU" sz="1800" dirty="0" err="1"/>
              <a:t>тән</a:t>
            </a:r>
            <a:r>
              <a:rPr lang="ru-RU" sz="1800" dirty="0"/>
              <a:t>, </a:t>
            </a:r>
            <a:r>
              <a:rPr lang="ru-RU" sz="1800" dirty="0" err="1"/>
              <a:t>сол</a:t>
            </a:r>
            <a:r>
              <a:rPr lang="ru-RU" sz="1800" dirty="0"/>
              <a:t> </a:t>
            </a:r>
            <a:r>
              <a:rPr lang="ru-RU" sz="1800" dirty="0" err="1"/>
              <a:t>аймақтан</a:t>
            </a:r>
            <a:r>
              <a:rPr lang="ru-RU" sz="1800" dirty="0"/>
              <a:t> </a:t>
            </a:r>
            <a:r>
              <a:rPr lang="ru-RU" sz="1800" dirty="0" err="1"/>
              <a:t>тыс</a:t>
            </a:r>
            <a:r>
              <a:rPr lang="ru-RU" sz="1800" dirty="0"/>
              <a:t> </a:t>
            </a:r>
            <a:r>
              <a:rPr lang="ru-RU" sz="1800" dirty="0" err="1"/>
              <a:t>табиғи</a:t>
            </a:r>
            <a:r>
              <a:rPr lang="ru-RU" sz="1800" dirty="0"/>
              <a:t> </a:t>
            </a:r>
            <a:r>
              <a:rPr lang="ru-RU" sz="1800" dirty="0" err="1"/>
              <a:t>жағдайда</a:t>
            </a:r>
            <a:r>
              <a:rPr lang="ru-RU" sz="1800" dirty="0"/>
              <a:t> </a:t>
            </a:r>
            <a:r>
              <a:rPr lang="ru-RU" sz="1800" dirty="0" err="1"/>
              <a:t>кездеспейтін</a:t>
            </a:r>
            <a:r>
              <a:rPr lang="ru-RU" sz="1800" dirty="0"/>
              <a:t> </a:t>
            </a:r>
            <a:r>
              <a:rPr lang="ru-RU" sz="1800" dirty="0" err="1" smtClean="0"/>
              <a:t>өсімдіктер</a:t>
            </a:r>
            <a:r>
              <a:rPr lang="ru-RU" sz="1800" dirty="0" smtClean="0"/>
              <a:t>.</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Эндемдік</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жер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шарының</a:t>
            </a:r>
            <a:r>
              <a:rPr lang="ru-RU" sz="1800" dirty="0">
                <a:latin typeface="Times New Roman" panose="02020603050405020304" pitchFamily="18" charset="0"/>
                <a:cs typeface="Times New Roman" panose="02020603050405020304" pitchFamily="18" charset="0"/>
              </a:rPr>
              <a:t> тек </a:t>
            </a:r>
            <a:r>
              <a:rPr lang="ru-RU" sz="1800" dirty="0" err="1">
                <a:latin typeface="Times New Roman" panose="02020603050405020304" pitchFamily="18" charset="0"/>
                <a:cs typeface="Times New Roman" panose="02020603050405020304" pitchFamily="18" charset="0"/>
              </a:rPr>
              <a:t>белгілі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бір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аймағында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ғана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өсетін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басқа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жерде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кездеспейтін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түрлер</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Мұндай</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өсімдіктердің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таралу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аумағы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шектеулі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көбінесе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ерекше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климаттық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топырақтық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жағдайларға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бейімделген.Эндемиктер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табиғи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сұрыпталу</a:t>
            </a:r>
            <a:r>
              <a:rPr lang="ru-RU" sz="1800" dirty="0">
                <a:latin typeface="Times New Roman" panose="02020603050405020304" pitchFamily="18" charset="0"/>
                <a:cs typeface="Times New Roman" panose="02020603050405020304" pitchFamily="18" charset="0"/>
              </a:rPr>
              <a:t> мен </a:t>
            </a:r>
            <a:r>
              <a:rPr lang="ru-RU" sz="1800" dirty="0" err="1">
                <a:latin typeface="Times New Roman" panose="02020603050405020304" pitchFamily="18" charset="0"/>
                <a:cs typeface="Times New Roman" panose="02020603050405020304" pitchFamily="18" charset="0"/>
              </a:rPr>
              <a:t>ұзақ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эволюциялық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процестердің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нәтижесінде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пайда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болады.Олар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сол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аймақтың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экологиялық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тұрақтылығы</a:t>
            </a:r>
            <a:r>
              <a:rPr lang="ru-RU" sz="1800" dirty="0">
                <a:latin typeface="Times New Roman" panose="02020603050405020304" pitchFamily="18" charset="0"/>
                <a:cs typeface="Times New Roman" panose="02020603050405020304" pitchFamily="18" charset="0"/>
              </a:rPr>
              <a:t> мен </a:t>
            </a:r>
            <a:r>
              <a:rPr lang="ru-RU" sz="1800" dirty="0" err="1">
                <a:latin typeface="Times New Roman" panose="02020603050405020304" pitchFamily="18" charset="0"/>
                <a:cs typeface="Times New Roman" panose="02020603050405020304" pitchFamily="18" charset="0"/>
              </a:rPr>
              <a:t>биологиялық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ерекшелігін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көрсетеді.Қазақстанда</a:t>
            </a:r>
            <a:r>
              <a:rPr lang="ru-RU" sz="1800" dirty="0">
                <a:latin typeface="Times New Roman" panose="02020603050405020304" pitchFamily="18" charset="0"/>
                <a:cs typeface="Times New Roman" panose="02020603050405020304" pitchFamily="18" charset="0"/>
              </a:rPr>
              <a:t> 600-ден </a:t>
            </a:r>
            <a:r>
              <a:rPr lang="ru-RU" sz="1800" dirty="0" err="1">
                <a:latin typeface="Times New Roman" panose="02020603050405020304" pitchFamily="18" charset="0"/>
                <a:cs typeface="Times New Roman" panose="02020603050405020304" pitchFamily="18" charset="0"/>
              </a:rPr>
              <a:t>астам</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эндемдік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түрі</a:t>
            </a:r>
            <a:r>
              <a:rPr lang="ru-RU" sz="1800" dirty="0">
                <a:latin typeface="Times New Roman" panose="02020603050405020304" pitchFamily="18" charset="0"/>
                <a:cs typeface="Times New Roman" panose="02020603050405020304" pitchFamily="18" charset="0"/>
              </a:rPr>
              <a:t> бар, </a:t>
            </a:r>
            <a:r>
              <a:rPr lang="ru-RU" sz="1800" dirty="0" err="1">
                <a:latin typeface="Times New Roman" panose="02020603050405020304" pitchFamily="18" charset="0"/>
                <a:cs typeface="Times New Roman" panose="02020603050405020304" pitchFamily="18" charset="0"/>
              </a:rPr>
              <a:t>олардың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едәуір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бөлігі</a:t>
            </a:r>
            <a:r>
              <a:rPr lang="ru-RU" sz="1800" dirty="0">
                <a:latin typeface="Times New Roman" panose="02020603050405020304" pitchFamily="18" charset="0"/>
                <a:cs typeface="Times New Roman" panose="02020603050405020304" pitchFamily="18" charset="0"/>
              </a:rPr>
              <a:t> дала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шөлейт</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аймақтарда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өседі</a:t>
            </a:r>
            <a:r>
              <a:rPr lang="ru-RU" sz="1800" dirty="0" smtClean="0">
                <a:latin typeface="Times New Roman" panose="02020603050405020304" pitchFamily="18" charset="0"/>
                <a:cs typeface="Times New Roman" panose="02020603050405020304" pitchFamily="18" charset="0"/>
              </a:rPr>
              <a:t>.</a:t>
            </a:r>
          </a:p>
          <a:p>
            <a:pPr marL="0" indent="0">
              <a:buNone/>
            </a:pPr>
            <a:r>
              <a:rPr lang="ru-RU" sz="1900" b="1" dirty="0" err="1" smtClean="0">
                <a:latin typeface="Times New Roman" panose="02020603050405020304" pitchFamily="18" charset="0"/>
                <a:cs typeface="Times New Roman" panose="02020603050405020304" pitchFamily="18" charset="0"/>
              </a:rPr>
              <a:t>Географиялық</a:t>
            </a:r>
            <a:r>
              <a:rPr lang="ru-RU" sz="1900" b="1" dirty="0" smtClean="0">
                <a:latin typeface="Times New Roman" panose="02020603050405020304" pitchFamily="18" charset="0"/>
                <a:cs typeface="Times New Roman" panose="02020603050405020304" pitchFamily="18" charset="0"/>
              </a:rPr>
              <a:t> </a:t>
            </a:r>
            <a:r>
              <a:rPr lang="ru-RU" sz="1900" b="1" dirty="0" err="1">
                <a:latin typeface="Times New Roman" panose="02020603050405020304" pitchFamily="18" charset="0"/>
                <a:cs typeface="Times New Roman" panose="02020603050405020304" pitchFamily="18" charset="0"/>
              </a:rPr>
              <a:t>шектеулігі</a:t>
            </a:r>
            <a:endParaRPr lang="ru-RU" sz="1900" dirty="0">
              <a:latin typeface="Times New Roman" panose="02020603050405020304" pitchFamily="18" charset="0"/>
              <a:cs typeface="Times New Roman" panose="02020603050405020304" pitchFamily="18" charset="0"/>
            </a:endParaRPr>
          </a:p>
          <a:p>
            <a:pPr lvl="1"/>
            <a:r>
              <a:rPr lang="ru-RU" sz="1900" dirty="0" err="1">
                <a:latin typeface="Times New Roman" panose="02020603050405020304" pitchFamily="18" charset="0"/>
                <a:cs typeface="Times New Roman" panose="02020603050405020304" pitchFamily="18" charset="0"/>
              </a:rPr>
              <a:t>Бұл</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өсімдіктер</a:t>
            </a:r>
            <a:r>
              <a:rPr lang="ru-RU" sz="1900" dirty="0">
                <a:latin typeface="Times New Roman" panose="02020603050405020304" pitchFamily="18" charset="0"/>
                <a:cs typeface="Times New Roman" panose="02020603050405020304" pitchFamily="18" charset="0"/>
              </a:rPr>
              <a:t> тек </a:t>
            </a:r>
            <a:r>
              <a:rPr lang="ru-RU" sz="1900" dirty="0" err="1">
                <a:latin typeface="Times New Roman" panose="02020603050405020304" pitchFamily="18" charset="0"/>
                <a:cs typeface="Times New Roman" panose="02020603050405020304" pitchFamily="18" charset="0"/>
              </a:rPr>
              <a:t>белгілі</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бір</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елде</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аймақта</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немесе</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тіпті</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шағын</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аумақта</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ғана</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өседі</a:t>
            </a:r>
            <a:r>
              <a:rPr lang="ru-RU" sz="1900" dirty="0">
                <a:latin typeface="Times New Roman" panose="02020603050405020304" pitchFamily="18" charset="0"/>
                <a:cs typeface="Times New Roman" panose="02020603050405020304" pitchFamily="18" charset="0"/>
              </a:rPr>
              <a:t>.</a:t>
            </a:r>
          </a:p>
          <a:p>
            <a:pPr lvl="1"/>
            <a:r>
              <a:rPr lang="ru-RU" sz="1900" dirty="0" err="1">
                <a:latin typeface="Times New Roman" panose="02020603050405020304" pitchFamily="18" charset="0"/>
                <a:cs typeface="Times New Roman" panose="02020603050405020304" pitchFamily="18" charset="0"/>
              </a:rPr>
              <a:t>Мысалы</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Қазақстандағы</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эндемдік</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өсімдіктердің</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бірі</a:t>
            </a:r>
            <a:r>
              <a:rPr lang="ru-RU" sz="1900" dirty="0">
                <a:latin typeface="Times New Roman" panose="02020603050405020304" pitchFamily="18" charset="0"/>
                <a:cs typeface="Times New Roman" panose="02020603050405020304" pitchFamily="18" charset="0"/>
              </a:rPr>
              <a:t> – </a:t>
            </a:r>
            <a:r>
              <a:rPr lang="ru-RU" sz="1900" dirty="0" err="1">
                <a:latin typeface="Times New Roman" panose="02020603050405020304" pitchFamily="18" charset="0"/>
                <a:cs typeface="Times New Roman" panose="02020603050405020304" pitchFamily="18" charset="0"/>
              </a:rPr>
              <a:t>Қызыл</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кітапқа</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енген</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Талдықорған</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гүлі</a:t>
            </a:r>
            <a:r>
              <a:rPr lang="ru-RU" sz="1900" dirty="0">
                <a:latin typeface="Times New Roman" panose="02020603050405020304" pitchFamily="18" charset="0"/>
                <a:cs typeface="Times New Roman" panose="02020603050405020304" pitchFamily="18" charset="0"/>
              </a:rPr>
              <a:t>.</a:t>
            </a:r>
          </a:p>
          <a:p>
            <a:pPr marL="0" indent="0">
              <a:buNone/>
            </a:pPr>
            <a:r>
              <a:rPr lang="ru-RU" sz="1900" b="1" dirty="0" err="1">
                <a:latin typeface="Times New Roman" panose="02020603050405020304" pitchFamily="18" charset="0"/>
                <a:cs typeface="Times New Roman" panose="02020603050405020304" pitchFamily="18" charset="0"/>
              </a:rPr>
              <a:t>Табиғи</a:t>
            </a:r>
            <a:r>
              <a:rPr lang="ru-RU" sz="1900" b="1" dirty="0">
                <a:latin typeface="Times New Roman" panose="02020603050405020304" pitchFamily="18" charset="0"/>
                <a:cs typeface="Times New Roman" panose="02020603050405020304" pitchFamily="18" charset="0"/>
              </a:rPr>
              <a:t> </a:t>
            </a:r>
            <a:r>
              <a:rPr lang="ru-RU" sz="1900" b="1" dirty="0" err="1">
                <a:latin typeface="Times New Roman" panose="02020603050405020304" pitchFamily="18" charset="0"/>
                <a:cs typeface="Times New Roman" panose="02020603050405020304" pitchFamily="18" charset="0"/>
              </a:rPr>
              <a:t>таралу</a:t>
            </a:r>
            <a:r>
              <a:rPr lang="ru-RU" sz="1900" b="1" dirty="0">
                <a:latin typeface="Times New Roman" panose="02020603050405020304" pitchFamily="18" charset="0"/>
                <a:cs typeface="Times New Roman" panose="02020603050405020304" pitchFamily="18" charset="0"/>
              </a:rPr>
              <a:t> </a:t>
            </a:r>
            <a:r>
              <a:rPr lang="ru-RU" sz="1900" b="1" dirty="0" err="1">
                <a:latin typeface="Times New Roman" panose="02020603050405020304" pitchFamily="18" charset="0"/>
                <a:cs typeface="Times New Roman" panose="02020603050405020304" pitchFamily="18" charset="0"/>
              </a:rPr>
              <a:t>аймағы</a:t>
            </a:r>
            <a:endParaRPr lang="ru-RU" sz="1900" dirty="0">
              <a:latin typeface="Times New Roman" panose="02020603050405020304" pitchFamily="18" charset="0"/>
              <a:cs typeface="Times New Roman" panose="02020603050405020304" pitchFamily="18" charset="0"/>
            </a:endParaRPr>
          </a:p>
          <a:p>
            <a:pPr lvl="1"/>
            <a:r>
              <a:rPr lang="ru-RU" sz="1900" dirty="0" err="1">
                <a:latin typeface="Times New Roman" panose="02020603050405020304" pitchFamily="18" charset="0"/>
                <a:cs typeface="Times New Roman" panose="02020603050405020304" pitchFamily="18" charset="0"/>
              </a:rPr>
              <a:t>Эндемиктер</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жергілікті</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экожүйенің</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ерекше</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жағдайларына</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бейімделген</a:t>
            </a:r>
            <a:r>
              <a:rPr lang="ru-RU" sz="1900" dirty="0">
                <a:latin typeface="Times New Roman" panose="02020603050405020304" pitchFamily="18" charset="0"/>
                <a:cs typeface="Times New Roman" panose="02020603050405020304" pitchFamily="18" charset="0"/>
              </a:rPr>
              <a:t>.</a:t>
            </a:r>
          </a:p>
          <a:p>
            <a:pPr lvl="1"/>
            <a:r>
              <a:rPr lang="ru-RU" sz="1900" dirty="0" err="1">
                <a:latin typeface="Times New Roman" panose="02020603050405020304" pitchFamily="18" charset="0"/>
                <a:cs typeface="Times New Roman" panose="02020603050405020304" pitchFamily="18" charset="0"/>
              </a:rPr>
              <a:t>Олар</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өздері</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үшін</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ыңғайлы</a:t>
            </a:r>
            <a:r>
              <a:rPr lang="ru-RU" sz="1900" dirty="0">
                <a:latin typeface="Times New Roman" panose="02020603050405020304" pitchFamily="18" charset="0"/>
                <a:cs typeface="Times New Roman" panose="02020603050405020304" pitchFamily="18" charset="0"/>
              </a:rPr>
              <a:t> климат, </a:t>
            </a:r>
            <a:r>
              <a:rPr lang="ru-RU" sz="1900" dirty="0" err="1">
                <a:latin typeface="Times New Roman" panose="02020603050405020304" pitchFamily="18" charset="0"/>
                <a:cs typeface="Times New Roman" panose="02020603050405020304" pitchFamily="18" charset="0"/>
              </a:rPr>
              <a:t>топырақ</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және</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биологиялық</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байланысқа</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тәуелді</a:t>
            </a:r>
            <a:r>
              <a:rPr lang="ru-RU" sz="1900" dirty="0">
                <a:latin typeface="Times New Roman" panose="02020603050405020304" pitchFamily="18" charset="0"/>
                <a:cs typeface="Times New Roman" panose="02020603050405020304" pitchFamily="18" charset="0"/>
              </a:rPr>
              <a:t>.</a:t>
            </a:r>
          </a:p>
          <a:p>
            <a:pPr marL="0" indent="0">
              <a:buNone/>
            </a:pPr>
            <a:r>
              <a:rPr lang="ru-RU" sz="1900" b="1" dirty="0" err="1">
                <a:latin typeface="Times New Roman" panose="02020603050405020304" pitchFamily="18" charset="0"/>
                <a:cs typeface="Times New Roman" panose="02020603050405020304" pitchFamily="18" charset="0"/>
              </a:rPr>
              <a:t>Биологиялық</a:t>
            </a:r>
            <a:r>
              <a:rPr lang="ru-RU" sz="1900" b="1" dirty="0">
                <a:latin typeface="Times New Roman" panose="02020603050405020304" pitchFamily="18" charset="0"/>
                <a:cs typeface="Times New Roman" panose="02020603050405020304" pitchFamily="18" charset="0"/>
              </a:rPr>
              <a:t> </a:t>
            </a:r>
            <a:r>
              <a:rPr lang="ru-RU" sz="1900" b="1" dirty="0" err="1" smtClean="0">
                <a:latin typeface="Times New Roman" panose="02020603050405020304" pitchFamily="18" charset="0"/>
                <a:cs typeface="Times New Roman" panose="02020603050405020304" pitchFamily="18" charset="0"/>
              </a:rPr>
              <a:t>маңызы</a:t>
            </a:r>
            <a:endParaRPr lang="ru-RU" sz="1900" b="1" dirty="0" smtClean="0">
              <a:latin typeface="Times New Roman" panose="02020603050405020304" pitchFamily="18" charset="0"/>
              <a:cs typeface="Times New Roman" panose="02020603050405020304" pitchFamily="18" charset="0"/>
            </a:endParaRPr>
          </a:p>
          <a:p>
            <a:pPr marL="0" indent="0">
              <a:buNone/>
            </a:pPr>
            <a:r>
              <a:rPr lang="kk-KZ" sz="1900" dirty="0" smtClean="0">
                <a:latin typeface="Times New Roman" panose="02020603050405020304" pitchFamily="18" charset="0"/>
                <a:cs typeface="Times New Roman" panose="02020603050405020304" pitchFamily="18" charset="0"/>
              </a:rPr>
              <a:t>             </a:t>
            </a:r>
            <a:endParaRPr lang="ru-RU" sz="1900" dirty="0">
              <a:latin typeface="Times New Roman" panose="02020603050405020304" pitchFamily="18" charset="0"/>
              <a:cs typeface="Times New Roman" panose="02020603050405020304" pitchFamily="18" charset="0"/>
            </a:endParaRPr>
          </a:p>
          <a:p>
            <a:pPr marL="0" indent="0" algn="just">
              <a:buNone/>
            </a:pPr>
            <a:endParaRPr lang="ru-RU" sz="1800" dirty="0">
              <a:latin typeface="Times New Roman" panose="02020603050405020304" pitchFamily="18" charset="0"/>
              <a:cs typeface="Times New Roman" panose="02020603050405020304" pitchFamily="18" charset="0"/>
            </a:endParaRPr>
          </a:p>
        </p:txBody>
      </p:sp>
      <p:sp>
        <p:nvSpPr>
          <p:cNvPr id="6" name="Rectangle 3"/>
          <p:cNvSpPr>
            <a:spLocks noChangeArrowheads="1"/>
          </p:cNvSpPr>
          <p:nvPr/>
        </p:nvSpPr>
        <p:spPr bwMode="auto">
          <a:xfrm>
            <a:off x="239904" y="5822141"/>
            <a:ext cx="98268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Char char="•"/>
              <a:tabLst/>
            </a:pP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Эндемдік</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өсімдіктер</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экожүйенің</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биоалуантүрлілігін</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сақтауда</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маңызды</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рөл</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атқарады</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tabLst/>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Олар</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кейде</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медициналық</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ғылыми</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және</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экологиялық</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зерттеулерде</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құнды</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болып</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саналады</a:t>
            </a:r>
            <a:r>
              <a:rPr kumimoji="0" 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4070" y="300556"/>
            <a:ext cx="9037983" cy="567980"/>
          </a:xfrm>
        </p:spPr>
        <p:txBody>
          <a:bodyPr>
            <a:normAutofit/>
          </a:bodyPr>
          <a:lstStyle/>
          <a:p>
            <a:r>
              <a:rPr lang="ru-RU" sz="1800" b="1" dirty="0" err="1">
                <a:latin typeface="Times New Roman" panose="02020603050405020304" pitchFamily="18" charset="0"/>
                <a:ea typeface="Segoe UI Black" panose="020B0A02040204020203" pitchFamily="34" charset="0"/>
                <a:cs typeface="Times New Roman" panose="02020603050405020304" pitchFamily="18" charset="0"/>
              </a:rPr>
              <a:t>Далалық</a:t>
            </a:r>
            <a:r>
              <a:rPr lang="ru-RU" sz="1800" b="1" dirty="0">
                <a:latin typeface="Times New Roman" panose="02020603050405020304" pitchFamily="18" charset="0"/>
                <a:ea typeface="Segoe UI Black" panose="020B0A02040204020203" pitchFamily="34" charset="0"/>
                <a:cs typeface="Times New Roman" panose="02020603050405020304" pitchFamily="18" charset="0"/>
              </a:rPr>
              <a:t> </a:t>
            </a:r>
            <a:r>
              <a:rPr lang="ru-RU" sz="1800" b="1" dirty="0" err="1">
                <a:latin typeface="Times New Roman" panose="02020603050405020304" pitchFamily="18" charset="0"/>
                <a:ea typeface="Segoe UI Black" panose="020B0A02040204020203" pitchFamily="34" charset="0"/>
                <a:cs typeface="Times New Roman" panose="02020603050405020304" pitchFamily="18" charset="0"/>
              </a:rPr>
              <a:t>аймақтың</a:t>
            </a:r>
            <a:r>
              <a:rPr lang="ru-RU" sz="1800" b="1" dirty="0">
                <a:latin typeface="Times New Roman" panose="02020603050405020304" pitchFamily="18" charset="0"/>
                <a:ea typeface="Segoe UI Black" panose="020B0A02040204020203" pitchFamily="34" charset="0"/>
                <a:cs typeface="Times New Roman" panose="02020603050405020304" pitchFamily="18" charset="0"/>
              </a:rPr>
              <a:t> </a:t>
            </a:r>
            <a:r>
              <a:rPr lang="ru-RU" sz="1800" b="1" dirty="0" err="1">
                <a:latin typeface="Times New Roman" panose="02020603050405020304" pitchFamily="18" charset="0"/>
                <a:ea typeface="Segoe UI Black" panose="020B0A02040204020203" pitchFamily="34" charset="0"/>
                <a:cs typeface="Times New Roman" panose="02020603050405020304" pitchFamily="18" charset="0"/>
              </a:rPr>
              <a:t>негізгі</a:t>
            </a:r>
            <a:r>
              <a:rPr lang="ru-RU" sz="1800" b="1" dirty="0">
                <a:latin typeface="Times New Roman" panose="02020603050405020304" pitchFamily="18" charset="0"/>
                <a:ea typeface="Segoe UI Black" panose="020B0A02040204020203" pitchFamily="34" charset="0"/>
                <a:cs typeface="Times New Roman" panose="02020603050405020304" pitchFamily="18" charset="0"/>
              </a:rPr>
              <a:t> </a:t>
            </a:r>
            <a:r>
              <a:rPr lang="ru-RU" sz="1800" b="1" dirty="0" err="1">
                <a:latin typeface="Times New Roman" panose="02020603050405020304" pitchFamily="18" charset="0"/>
                <a:ea typeface="Segoe UI Black" panose="020B0A02040204020203" pitchFamily="34" charset="0"/>
                <a:cs typeface="Times New Roman" panose="02020603050405020304" pitchFamily="18" charset="0"/>
              </a:rPr>
              <a:t>эндем</a:t>
            </a:r>
            <a:r>
              <a:rPr lang="ru-RU" sz="1800" b="1" dirty="0">
                <a:latin typeface="Times New Roman" panose="02020603050405020304" pitchFamily="18" charset="0"/>
                <a:ea typeface="Segoe UI Black" panose="020B0A02040204020203" pitchFamily="34" charset="0"/>
                <a:cs typeface="Times New Roman" panose="02020603050405020304" pitchFamily="18" charset="0"/>
              </a:rPr>
              <a:t> </a:t>
            </a:r>
            <a:r>
              <a:rPr lang="ru-RU" sz="1800" b="1" dirty="0" err="1">
                <a:latin typeface="Times New Roman" panose="02020603050405020304" pitchFamily="18" charset="0"/>
                <a:ea typeface="Segoe UI Black" panose="020B0A02040204020203" pitchFamily="34" charset="0"/>
                <a:cs typeface="Times New Roman" panose="02020603050405020304" pitchFamily="18" charset="0"/>
              </a:rPr>
              <a:t>өсімдіктері</a:t>
            </a:r>
            <a:endParaRPr lang="ru-RU" sz="1800" b="1" dirty="0">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3" name="Подзаголовок 2"/>
          <p:cNvSpPr>
            <a:spLocks noGrp="1"/>
          </p:cNvSpPr>
          <p:nvPr>
            <p:ph type="subTitle" idx="1"/>
          </p:nvPr>
        </p:nvSpPr>
        <p:spPr>
          <a:xfrm>
            <a:off x="424070" y="1152732"/>
            <a:ext cx="6559826" cy="5221357"/>
          </a:xfrm>
        </p:spPr>
        <p:txBody>
          <a:bodyPr>
            <a:normAutofit/>
          </a:bodyPr>
          <a:lstStyle/>
          <a:p>
            <a:pPr algn="just"/>
            <a:endParaRPr lang="ru-RU" sz="1800" dirty="0" smtClean="0">
              <a:latin typeface="Times New Roman" panose="02020603050405020304" pitchFamily="18" charset="0"/>
              <a:cs typeface="Times New Roman" panose="02020603050405020304" pitchFamily="18" charset="0"/>
            </a:endParaRPr>
          </a:p>
          <a:p>
            <a:pPr algn="just"/>
            <a:endParaRPr lang="ru-RU" sz="1800" dirty="0">
              <a:latin typeface="Times New Roman" panose="02020603050405020304" pitchFamily="18" charset="0"/>
              <a:cs typeface="Times New Roman" panose="02020603050405020304" pitchFamily="18" charset="0"/>
            </a:endParaRPr>
          </a:p>
          <a:p>
            <a:pPr algn="just"/>
            <a:r>
              <a:rPr lang="ru-RU" sz="1800" dirty="0" err="1" smtClean="0">
                <a:latin typeface="Times New Roman" panose="02020603050405020304" pitchFamily="18" charset="0"/>
                <a:cs typeface="Times New Roman" panose="02020603050405020304" pitchFamily="18" charset="0"/>
              </a:rPr>
              <a:t>Бетеге</a:t>
            </a:r>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даланың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негізгі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өсімдігі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құрғақшылыққа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өте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төзімді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ұзын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жіңішке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жапырақты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шөп.Бетеге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далалық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топырақтың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құнарлылығын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сақтап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эрозиядан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қорғайды</a:t>
            </a:r>
            <a:r>
              <a:rPr lang="en-US" sz="1800" dirty="0">
                <a:latin typeface="Times New Roman" panose="02020603050405020304" pitchFamily="18" charset="0"/>
                <a:cs typeface="Times New Roman" panose="02020603050405020304" pitchFamily="18" charset="0"/>
              </a:rPr>
              <a:t>.</a:t>
            </a:r>
          </a:p>
          <a:p>
            <a:pPr algn="just"/>
            <a:endParaRPr lang="en-US" sz="1800" dirty="0">
              <a:latin typeface="Times New Roman" panose="02020603050405020304" pitchFamily="18" charset="0"/>
              <a:cs typeface="Times New Roman" panose="02020603050405020304" pitchFamily="18" charset="0"/>
            </a:endParaRPr>
          </a:p>
          <a:p>
            <a:pPr algn="just"/>
            <a:endParaRPr lang="en-US" sz="1800" dirty="0">
              <a:latin typeface="Times New Roman" panose="02020603050405020304" pitchFamily="18" charset="0"/>
              <a:cs typeface="Times New Roman" panose="02020603050405020304" pitchFamily="18" charset="0"/>
            </a:endParaRPr>
          </a:p>
          <a:p>
            <a:pPr algn="just"/>
            <a:endParaRPr lang="en-US" sz="1800" dirty="0">
              <a:latin typeface="Times New Roman" panose="02020603050405020304" pitchFamily="18" charset="0"/>
              <a:cs typeface="Times New Roman" panose="02020603050405020304" pitchFamily="18" charset="0"/>
            </a:endParaRPr>
          </a:p>
          <a:p>
            <a:pPr algn="just"/>
            <a:endParaRPr lang="ru-RU" sz="1800" dirty="0" smtClean="0">
              <a:latin typeface="Times New Roman" panose="02020603050405020304" pitchFamily="18" charset="0"/>
              <a:cs typeface="Times New Roman" panose="02020603050405020304" pitchFamily="18" charset="0"/>
            </a:endParaRPr>
          </a:p>
          <a:p>
            <a:pPr algn="just"/>
            <a:endParaRPr lang="ru-RU" sz="1800" dirty="0">
              <a:latin typeface="Times New Roman" panose="02020603050405020304" pitchFamily="18" charset="0"/>
              <a:cs typeface="Times New Roman" panose="02020603050405020304" pitchFamily="18" charset="0"/>
            </a:endParaRPr>
          </a:p>
          <a:p>
            <a:pPr algn="just"/>
            <a:endParaRPr lang="ru-RU" sz="1800" dirty="0" smtClean="0">
              <a:latin typeface="Times New Roman" panose="02020603050405020304" pitchFamily="18" charset="0"/>
              <a:cs typeface="Times New Roman" panose="02020603050405020304" pitchFamily="18" charset="0"/>
            </a:endParaRPr>
          </a:p>
          <a:p>
            <a:pPr algn="just"/>
            <a:r>
              <a:rPr lang="ru-RU" sz="1800" dirty="0" err="1" smtClean="0">
                <a:latin typeface="Times New Roman" panose="02020603050405020304" pitchFamily="18" charset="0"/>
                <a:cs typeface="Times New Roman" panose="02020603050405020304" pitchFamily="18" charset="0"/>
              </a:rPr>
              <a:t>Селеу</a:t>
            </a:r>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a:t>
            </a:r>
            <a:r>
              <a:rPr lang="en-US" sz="1800" i="1" dirty="0">
                <a:latin typeface="Times New Roman" panose="02020603050405020304" pitchFamily="18" charset="0"/>
                <a:cs typeface="Times New Roman" panose="02020603050405020304" pitchFamily="18" charset="0"/>
              </a:rPr>
              <a:t>Festuca </a:t>
            </a:r>
            <a:r>
              <a:rPr lang="en-US" sz="1800" i="1" dirty="0" err="1">
                <a:latin typeface="Times New Roman" panose="02020603050405020304" pitchFamily="18" charset="0"/>
                <a:cs typeface="Times New Roman" panose="02020603050405020304" pitchFamily="18" charset="0"/>
              </a:rPr>
              <a:t>valesiaca</a:t>
            </a:r>
            <a:r>
              <a:rPr lang="en-US" sz="1800" dirty="0">
                <a:latin typeface="Times New Roman" panose="02020603050405020304" pitchFamily="18" charset="0"/>
                <a:cs typeface="Times New Roman" panose="02020603050405020304" pitchFamily="18" charset="0"/>
              </a:rPr>
              <a:t>)</a:t>
            </a:r>
            <a:r>
              <a:rPr lang="ru-RU" sz="1800" dirty="0" err="1">
                <a:latin typeface="Times New Roman" panose="02020603050405020304" pitchFamily="18" charset="0"/>
                <a:cs typeface="Times New Roman" panose="02020603050405020304" pitchFamily="18" charset="0"/>
              </a:rPr>
              <a:t>Селеу</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қатты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жапырақты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көпжылдық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өсімдік.Ол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көбінесе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қоңыр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топырақты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далада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өседі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мал </a:t>
            </a:r>
            <a:r>
              <a:rPr lang="ru-RU" sz="1800" dirty="0" err="1">
                <a:latin typeface="Times New Roman" panose="02020603050405020304" pitchFamily="18" charset="0"/>
                <a:cs typeface="Times New Roman" panose="02020603050405020304" pitchFamily="18" charset="0"/>
              </a:rPr>
              <a:t>азығы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ретінде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маңызды</a:t>
            </a:r>
            <a:r>
              <a:rPr lang="ru-RU" sz="1800" dirty="0">
                <a:latin typeface="Times New Roman" panose="02020603050405020304" pitchFamily="18" charset="0"/>
                <a:cs typeface="Times New Roman" panose="02020603050405020304" pitchFamily="18" charset="0"/>
              </a:rPr>
              <a:t>.</a:t>
            </a:r>
          </a:p>
        </p:txBody>
      </p:sp>
      <p:pic>
        <p:nvPicPr>
          <p:cNvPr id="4" name="Рисунок 3"/>
          <p:cNvPicPr>
            <a:picLocks noChangeAspect="1"/>
          </p:cNvPicPr>
          <p:nvPr/>
        </p:nvPicPr>
        <p:blipFill>
          <a:blip r:embed="rId2"/>
          <a:stretch>
            <a:fillRect/>
          </a:stretch>
        </p:blipFill>
        <p:spPr>
          <a:xfrm>
            <a:off x="7966627" y="1016896"/>
            <a:ext cx="2381250" cy="2412104"/>
          </a:xfrm>
          <a:prstGeom prst="rect">
            <a:avLst/>
          </a:prstGeom>
        </p:spPr>
      </p:pic>
      <p:pic>
        <p:nvPicPr>
          <p:cNvPr id="5" name="Рисунок 4"/>
          <p:cNvPicPr>
            <a:picLocks noChangeAspect="1"/>
          </p:cNvPicPr>
          <p:nvPr/>
        </p:nvPicPr>
        <p:blipFill>
          <a:blip r:embed="rId3"/>
          <a:stretch>
            <a:fillRect/>
          </a:stretch>
        </p:blipFill>
        <p:spPr>
          <a:xfrm>
            <a:off x="7966627" y="3997393"/>
            <a:ext cx="2381250" cy="254255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87870" y="1191718"/>
            <a:ext cx="7792278" cy="3680728"/>
          </a:xfrm>
        </p:spPr>
        <p:txBody>
          <a:bodyPr>
            <a:normAutofit/>
          </a:bodyPr>
          <a:lstStyle/>
          <a:p>
            <a:pPr algn="just"/>
            <a:r>
              <a:rPr lang="ru-RU" sz="1800" dirty="0" err="1">
                <a:latin typeface="Times New Roman" panose="02020603050405020304" pitchFamily="18" charset="0"/>
                <a:cs typeface="Times New Roman" panose="02020603050405020304" pitchFamily="18" charset="0"/>
              </a:rPr>
              <a:t>Көк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жусан</a:t>
            </a:r>
            <a:r>
              <a:rPr lang="ru-RU" sz="1800" dirty="0">
                <a:latin typeface="Times New Roman" panose="02020603050405020304" pitchFamily="18" charset="0"/>
                <a:cs typeface="Times New Roman" panose="02020603050405020304" pitchFamily="18" charset="0"/>
              </a:rPr>
              <a:t> (</a:t>
            </a:r>
            <a:r>
              <a:rPr lang="en-US" sz="1800" i="1" dirty="0">
                <a:latin typeface="Times New Roman" panose="02020603050405020304" pitchFamily="18" charset="0"/>
                <a:cs typeface="Times New Roman" panose="02020603050405020304" pitchFamily="18" charset="0"/>
              </a:rPr>
              <a:t>Artemisia </a:t>
            </a:r>
            <a:r>
              <a:rPr lang="en-US" sz="1800" i="1" dirty="0" err="1">
                <a:latin typeface="Times New Roman" panose="02020603050405020304" pitchFamily="18" charset="0"/>
                <a:cs typeface="Times New Roman" panose="02020603050405020304" pitchFamily="18" charset="0"/>
              </a:rPr>
              <a:t>caerulescens</a:t>
            </a:r>
            <a:r>
              <a:rPr lang="en-US" sz="1800" dirty="0">
                <a:latin typeface="Times New Roman" panose="02020603050405020304" pitchFamily="18" charset="0"/>
                <a:cs typeface="Times New Roman" panose="02020603050405020304" pitchFamily="18" charset="0"/>
              </a:rPr>
              <a:t>)</a:t>
            </a:r>
            <a:r>
              <a:rPr lang="ru-RU" sz="1800" dirty="0" err="1">
                <a:latin typeface="Times New Roman" panose="02020603050405020304" pitchFamily="18" charset="0"/>
                <a:cs typeface="Times New Roman" panose="02020603050405020304" pitchFamily="18" charset="0"/>
              </a:rPr>
              <a:t>Қазақстан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даласының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нағыз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символы.Жусанның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иісі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ерекше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құрамында</a:t>
            </a:r>
            <a:r>
              <a:rPr lang="ru-RU" sz="1800" dirty="0">
                <a:latin typeface="Times New Roman" panose="02020603050405020304" pitchFamily="18" charset="0"/>
                <a:cs typeface="Times New Roman" panose="02020603050405020304" pitchFamily="18" charset="0"/>
              </a:rPr>
              <a:t> эфир </a:t>
            </a:r>
            <a:r>
              <a:rPr lang="ru-RU" sz="1800" dirty="0" err="1">
                <a:latin typeface="Times New Roman" panose="02020603050405020304" pitchFamily="18" charset="0"/>
                <a:cs typeface="Times New Roman" panose="02020603050405020304" pitchFamily="18" charset="0"/>
              </a:rPr>
              <a:t>майы</a:t>
            </a:r>
            <a:r>
              <a:rPr lang="ru-RU" sz="1800" dirty="0">
                <a:latin typeface="Times New Roman" panose="02020603050405020304" pitchFamily="18" charset="0"/>
                <a:cs typeface="Times New Roman" panose="02020603050405020304" pitchFamily="18" charset="0"/>
              </a:rPr>
              <a:t> бар, </a:t>
            </a:r>
            <a:r>
              <a:rPr lang="ru-RU" sz="1800" dirty="0" err="1">
                <a:latin typeface="Times New Roman" panose="02020603050405020304" pitchFamily="18" charset="0"/>
                <a:cs typeface="Times New Roman" panose="02020603050405020304" pitchFamily="18" charset="0"/>
              </a:rPr>
              <a:t>ол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микробқа</a:t>
            </a:r>
            <a:r>
              <a:rPr lang="ru-RU" sz="1800" dirty="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қарсы</a:t>
            </a:r>
            <a:r>
              <a:rPr lang="en-US" sz="1800" dirty="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қасиетке</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ие</a:t>
            </a:r>
            <a:r>
              <a:rPr lang="ru-RU" sz="1800" dirty="0">
                <a:latin typeface="Times New Roman" panose="02020603050405020304" pitchFamily="18" charset="0"/>
                <a:cs typeface="Times New Roman" panose="02020603050405020304" pitchFamily="18" charset="0"/>
              </a:rPr>
              <a:t>.</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err="1" smtClean="0">
                <a:latin typeface="Times New Roman" panose="02020603050405020304" pitchFamily="18" charset="0"/>
                <a:cs typeface="Times New Roman" panose="02020603050405020304" pitchFamily="18" charset="0"/>
              </a:rPr>
              <a:t>Қызғалдақ</a:t>
            </a:r>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Tulipa </a:t>
            </a:r>
            <a:r>
              <a:rPr lang="en-US" sz="1800" dirty="0" err="1">
                <a:latin typeface="Times New Roman" panose="02020603050405020304" pitchFamily="18" charset="0"/>
                <a:cs typeface="Times New Roman" panose="02020603050405020304" pitchFamily="18" charset="0"/>
              </a:rPr>
              <a:t>regelii</a:t>
            </a:r>
            <a:r>
              <a:rPr lang="en-US" sz="1800" dirty="0">
                <a:latin typeface="Times New Roman" panose="02020603050405020304" pitchFamily="18" charset="0"/>
                <a:cs typeface="Times New Roman" panose="02020603050405020304" pitchFamily="18" charset="0"/>
              </a:rPr>
              <a:t>, Tulipa </a:t>
            </a:r>
            <a:r>
              <a:rPr lang="en-US" sz="1800" dirty="0" err="1">
                <a:latin typeface="Times New Roman" panose="02020603050405020304" pitchFamily="18" charset="0"/>
                <a:cs typeface="Times New Roman" panose="02020603050405020304" pitchFamily="18" charset="0"/>
              </a:rPr>
              <a:t>schrenkii</a:t>
            </a:r>
            <a:r>
              <a:rPr lang="en-US" sz="1800" dirty="0">
                <a:latin typeface="Times New Roman" panose="02020603050405020304" pitchFamily="18" charset="0"/>
                <a:cs typeface="Times New Roman" panose="02020603050405020304" pitchFamily="18" charset="0"/>
              </a:rPr>
              <a:t>)</a:t>
            </a:r>
            <a:r>
              <a:rPr lang="ru-RU" sz="1800" dirty="0" err="1">
                <a:latin typeface="Times New Roman" panose="02020603050405020304" pitchFamily="18" charset="0"/>
                <a:cs typeface="Times New Roman" panose="02020603050405020304" pitchFamily="18" charset="0"/>
              </a:rPr>
              <a:t>Қызғалдақтар</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Қазақстан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флорасының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көркі.Тек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Қазақстан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даласында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өсетін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Регель</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қызғалдағы</a:t>
            </a:r>
            <a:r>
              <a:rPr lang="ru-RU" sz="1800" dirty="0">
                <a:latin typeface="Times New Roman" panose="02020603050405020304" pitchFamily="18" charset="0"/>
                <a:cs typeface="Times New Roman" panose="02020603050405020304" pitchFamily="18" charset="0"/>
              </a:rPr>
              <a:t> мен Шренк </a:t>
            </a:r>
            <a:r>
              <a:rPr lang="ru-RU" sz="1800" dirty="0" err="1">
                <a:latin typeface="Times New Roman" panose="02020603050405020304" pitchFamily="18" charset="0"/>
                <a:cs typeface="Times New Roman" panose="02020603050405020304" pitchFamily="18" charset="0"/>
              </a:rPr>
              <a:t>қызғалдағы</a:t>
            </a:r>
            <a:r>
              <a:rPr lang="ru-RU" sz="1800" dirty="0">
                <a:latin typeface="Times New Roman" panose="02020603050405020304" pitchFamily="18" charset="0"/>
                <a:cs typeface="Times New Roman" panose="02020603050405020304" pitchFamily="18" charset="0"/>
              </a:rPr>
              <a:t> – эндемик </a:t>
            </a:r>
            <a:r>
              <a:rPr lang="ru-RU" sz="1800" dirty="0" err="1">
                <a:latin typeface="Times New Roman" panose="02020603050405020304" pitchFamily="18" charset="0"/>
                <a:cs typeface="Times New Roman" panose="02020603050405020304" pitchFamily="18" charset="0"/>
              </a:rPr>
              <a:t>түрлерге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жатады.Олар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ерте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көктемде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гүлдейді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ерекше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әсемдікке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ие</a:t>
            </a:r>
            <a:r>
              <a:rPr lang="ru-RU" sz="1800" dirty="0">
                <a:latin typeface="Times New Roman" panose="02020603050405020304" pitchFamily="18" charset="0"/>
                <a:cs typeface="Times New Roman" panose="02020603050405020304" pitchFamily="18" charset="0"/>
              </a:rPr>
              <a:t>.</a:t>
            </a:r>
          </a:p>
        </p:txBody>
      </p:sp>
      <p:sp>
        <p:nvSpPr>
          <p:cNvPr id="3" name="Подзаголовок 2"/>
          <p:cNvSpPr>
            <a:spLocks noGrp="1"/>
          </p:cNvSpPr>
          <p:nvPr>
            <p:ph type="subTitle" idx="1"/>
          </p:nvPr>
        </p:nvSpPr>
        <p:spPr>
          <a:xfrm>
            <a:off x="13702747" y="4055164"/>
            <a:ext cx="79513" cy="384313"/>
          </a:xfrm>
        </p:spPr>
        <p:txBody>
          <a:bodyPr>
            <a:normAutofit fontScale="92500" lnSpcReduction="10000"/>
          </a:bodyPr>
          <a:lstStyle/>
          <a:p>
            <a:endParaRPr lang="ru-RU" dirty="0"/>
          </a:p>
        </p:txBody>
      </p:sp>
      <p:pic>
        <p:nvPicPr>
          <p:cNvPr id="4" name="Рисунок 3"/>
          <p:cNvPicPr>
            <a:picLocks noChangeAspect="1"/>
          </p:cNvPicPr>
          <p:nvPr/>
        </p:nvPicPr>
        <p:blipFill>
          <a:blip r:embed="rId2"/>
          <a:stretch>
            <a:fillRect/>
          </a:stretch>
        </p:blipFill>
        <p:spPr>
          <a:xfrm>
            <a:off x="8468140" y="371061"/>
            <a:ext cx="2690192" cy="2332384"/>
          </a:xfrm>
          <a:prstGeom prst="rect">
            <a:avLst/>
          </a:prstGeom>
        </p:spPr>
      </p:pic>
      <p:pic>
        <p:nvPicPr>
          <p:cNvPr id="5" name="Рисунок 4"/>
          <p:cNvPicPr>
            <a:picLocks noChangeAspect="1"/>
          </p:cNvPicPr>
          <p:nvPr/>
        </p:nvPicPr>
        <p:blipFill>
          <a:blip r:embed="rId3"/>
          <a:stretch>
            <a:fillRect/>
          </a:stretch>
        </p:blipFill>
        <p:spPr>
          <a:xfrm>
            <a:off x="8547654" y="3180522"/>
            <a:ext cx="2610678" cy="2769706"/>
          </a:xfrm>
          <a:prstGeom prst="rect">
            <a:avLst/>
          </a:prstGeom>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1841</Words>
  <Application>Microsoft Office PowerPoint</Application>
  <PresentationFormat>Широкоэкранный</PresentationFormat>
  <Paragraphs>110</Paragraphs>
  <Slides>20</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20</vt:i4>
      </vt:variant>
    </vt:vector>
  </HeadingPairs>
  <TitlesOfParts>
    <vt:vector size="26" baseType="lpstr">
      <vt:lpstr>Arial</vt:lpstr>
      <vt:lpstr>Calibri</vt:lpstr>
      <vt:lpstr>Calibri Light</vt:lpstr>
      <vt:lpstr>Segoe UI Black</vt:lpstr>
      <vt:lpstr>Times New Roman</vt:lpstr>
      <vt:lpstr>Тема Office</vt:lpstr>
      <vt:lpstr>Презентация PowerPoint</vt:lpstr>
      <vt:lpstr>Қазақстанның дала зонасына тән эндемдік және реликт өсімдік түрлерін таныстыру</vt:lpstr>
      <vt:lpstr>Кіріспе</vt:lpstr>
      <vt:lpstr>Далалық аймақтың жалпы сипаттамасы</vt:lpstr>
      <vt:lpstr>Дала өсімдіктерінің экологиялық бейімделулері </vt:lpstr>
      <vt:lpstr>4. Құрғақшылыққа төзімді бейімделулер</vt:lpstr>
      <vt:lpstr>Эндемдік өсімдіктер ұғымы</vt:lpstr>
      <vt:lpstr>Далалық аймақтың негізгі эндем өсімдіктері</vt:lpstr>
      <vt:lpstr>Көк жусан (Artemisia caerulescens)Қазақстан даласының нағыз символы.Жусанның иісі ерекше, құрамында эфир майы бар, ол микробқа қарсы қасиетке ие.      Қызғалдақ (Tulipa regelii, Tulipa schrenkii)Қызғалдақтар – Қазақстан флорасының көркі.Тек Қазақстан даласында өсетін Регель қызғалдағы мен Шренк қызғалдағы – эндемик түрлерге жатады.Олар ерте көктемде гүлдейді және ерекше әсемдікке ие.</vt:lpstr>
      <vt:lpstr>Ақмарал (Pulsatilla flavescens)Ақмарал — көпжылдық, әдемі гүлдерімен ерекшеленетін сирек кездесетін шөптесін өсімдік.Бұл түр көбіне Солтүстік және Шығыс Қазақстанның далалы және тау бөктерлеріндегі құрғақ шалғындарда өседі.Өсімдіктің сабағы жіңішке, биіктігі шамамен 15–30 см, жапырақтары жіңішке тілімделген, түкті болады.Көктемнің басында, қар еріген соң-ақ гүлдей бастайды. Гүлдері ірі, ашық сарғылт немесе күлгін түсті, әсем пішінді.Гүлінің ішкі бөлігіне күн сәулесі түскенде жарқырап көрінеді — сондықтан халық арасында оны «көктемнің хабаршысы» деп те атайды.Ақмаралдың тұқымы түкшелі, желмен таралады. Бұл өсімдік табиғатта өте баяу көбейеді және өсу аймағы шектеулі.Сондықтан ол Қазақстанның Қызыл кітабына енгізілген, қорғауға алынған сирек түрлердің бірі болып саналады.Ақмаралдың экологиялық маңызы зор көктемде тозаңдандыратын жәндіктер үшін алғашқы нектар көзі болып табылады;топырақтың құнарлылығын арттыруға көмектеседі; экожүйеде өсімдік жамылғысының тепе-теңдігін сақтайды.Қазіргі таңда Ақмаралды жинауға және табиғи ортадан қазып алуға тыйым салынған.Оны тек ғылыми зерттеу немесе ботаникалық бақтарда өсіру мақсатында ғана пайдаланады.</vt:lpstr>
      <vt:lpstr>Реликт өсімдіктер туралы ұғым:</vt:lpstr>
      <vt:lpstr>Презентация PowerPoint</vt:lpstr>
      <vt:lpstr>Далалықаймақтыңреликтөсімдіктері Қазақстанның далалық аймақтарында ежелгі дәуірлерден сақталып, бүгінгі күнге дейін жеткен көптеген реликт өсімдіктер бар.Олар климаттың күрт өзгерістеріне, құрғақшылыққа және топырақтың әртүрлі құрамына бейімделіп, мыңдаған жылдар бойы эволюциялық іріктелудің нәтижесінде сақталған.Бұл өсімдіктер тек экологиялық тұрғыдан ғана емес, сонымен қатар ғылыми, мәдени және шаруашылық маңызы бар табиғи мұра болып табылады.</vt:lpstr>
      <vt:lpstr>Жантақ (Alhagi pseudalhagi)Жантақ – көпжылдық, бұта пішінді өсімдік, бұршақ тұқымдасына жатады.Ол көбіне құрғақ далалар мен шөлейт аймақтарда, сондай-ақ тұзды топырақты жерлерде өседі.Жантақтың биіктігі шамамен 30–100 см, сабағы тікенекті, ұсақ жапырақтары бар.Жантақтың басты ерекшелігі – тамыр жүйесі өте тереңге кетеді.Кейде оның тамыры 10–15 метрге дейін тереңдеп, жер асты ылғалын тартып алады.Сол себепті жантақ қатты ыстық пен шөлге төзімді, судың жетіспеуіне бейімделген нағыз реликт өсімдік болып табылады.Мамыр–шілде айларында ашық қызғылт не күлгін түсті гүлдер ашады.Гүлінен аралар жоғары сапалы бал жинайды.Жантақ – тек экологиялық емес, емдік және шаруашылық тұрғыдан да маңызды өсімдік. Халық медицинасында жантақ:  1.бүйрек пен бауыр ауруларын емдеуге; 2.қабынуға қарсы дәрі ретінде;   3.жөтел мен тыныс жолы ауруларына қарсы қолданылған. Сонымен қатар, оның тамыры мен сабағы жердің тұздануына қарсы әсер етеді.Жантақ топырақты бекітіп, шөлдену процесін баяулатады.</vt:lpstr>
      <vt:lpstr>Тасжарған (Draba sibirica)Тасжарған – крестгүлділер тұқымдасына жататын көпжылдық өсімдік.Ол негізінен таулы аймақтар мен даланың тасты беткейлерінде өседі.Бұл өсімдік аты айтып тұрғандай, жартастардың жарықтарында да өсе алатын ерекше төзімді түр.Тасжарғанның биіктігі 5–15 см шамасында, сабағы қысқа, жапырақтары түкті, кішкентай.Көктемде ашық сары түсті гүлдер ашады.Гүлдері кішкентай болғанымен, өте әдемі және ұзақ сақталады.Тасжарған – мұз дәуірінен бері сақталған реликт өсімдік.Сол замандарда кеңінен таралған бұл түр қазіргі кезде тек Сібір, Солтүстік және Шығыс Қазақстан өңірлерінің тасты жерлерінде ғана кездеседі. Экологиялық рөлі:  1.Тау беткейлеріндегі топырақ пен тастың бөлінуін баяулатады; 2.Топырақ құрамын минералдармен байытады; 3.Кейбір түрлері дәрілік өсімдік ретінде зерттеліп жатыр.Бұл өсімдіктің төзімділігі мен ерекше тіршілік ету қабілеті оны дала флорасының эволюциялық тұрғыдан ең көне өкілдерінің бірі етеді.</vt:lpstr>
      <vt:lpstr>Бозжусан  – жусан тұқымдасының ежелгі өкілі, Қазақстан даласының нағыз символдарының бірі.Бұл өсімдік реликт және ксерофит (құрғақшылыққа бейімделген) түр болып табылады.Биіктігі шамамен 20–40 см, сабағы тармақты, жапырақтары ұсақ әрі күміс түсті түктермен қапталған.Бұл түктер өсімдікті ыстықтан және судың булануынан қорғайды.Гүлдері ұсақ, ашық сары түсті, шілде–тамыз айларында гүлдейді.Бозжусан – Қазақстанның көптеген аймақтарында кездеседі, бірақ оның кейбір популяциялары мұз дәуірінен бері сақталған реликт түр ретінде белгілі.Ол қатты желге, құрғақшылыққа және температураның күрт ауытқуына төзімді.Экологиялық маңызы зор: 1.Топырақтың құнарлылығын сақтайды, эрозияны болдырмайды; 2.Мал азығы ретінде маңызды (әсіресе қой мен түйе жейді); 3.Топырақтағы тұзды азайтады, ылғалды реттейді;  4.Кей аймақтарда дәрілік мақсатта да қолданылады. Халық медицинасында бозжусанның қайнатпасы асқазан, бауыр және тыныс алу жолы ауруларына ем ретінде пайдаланылады.Сонымен қатар оның құрамындағы эфир майлары микробқа қарсы қасиетке ие. Бозжусан – дала экожүйесінің тұрақтылығын қамтамасыз ететін биоценоздың негізгі өсімдіктерінің бірі.Ол ежелгі дәуірлерден бері бейімделіп, бүгінгі күні де табиғи ортада тіршілігін жалғастырып келеді.</vt:lpstr>
      <vt:lpstr>Қорытынды</vt:lpstr>
      <vt:lpstr>Пысықтау сұрақтар:</vt:lpstr>
      <vt:lpstr>Пайдаланылған әдебиеттер:</vt:lpstr>
      <vt:lpstr>Назарларыңызға рақмет!</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2025мега</dc:creator>
  <cp:lastModifiedBy>Admin</cp:lastModifiedBy>
  <cp:revision>22</cp:revision>
  <dcterms:created xsi:type="dcterms:W3CDTF">2025-10-31T18:50:00Z</dcterms:created>
  <dcterms:modified xsi:type="dcterms:W3CDTF">2025-11-07T04:45:21Z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DD65E189C2C8490CB96BBCAF737CF22B_13</vt:lpwstr>
  </property>
  <property fmtid="{D5CDD505-2E9C-101B-9397-08002B2CF9AE}" pid="3" name="KSOProductBuildVer">
    <vt:lpwstr>1049-12.2.0.23131</vt:lpwstr>
  </property>
</Properties>
</file>